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80" r:id="rId2"/>
    <p:sldId id="256" r:id="rId3"/>
    <p:sldId id="257" r:id="rId4"/>
    <p:sldId id="258" r:id="rId5"/>
    <p:sldId id="279" r:id="rId6"/>
    <p:sldId id="277" r:id="rId7"/>
    <p:sldId id="276" r:id="rId8"/>
    <p:sldId id="275" r:id="rId9"/>
    <p:sldId id="278" r:id="rId10"/>
    <p:sldId id="274" r:id="rId11"/>
    <p:sldId id="331" r:id="rId12"/>
    <p:sldId id="273" r:id="rId13"/>
    <p:sldId id="272" r:id="rId14"/>
    <p:sldId id="259" r:id="rId15"/>
    <p:sldId id="271" r:id="rId16"/>
    <p:sldId id="270" r:id="rId17"/>
    <p:sldId id="269" r:id="rId18"/>
    <p:sldId id="268" r:id="rId19"/>
    <p:sldId id="267" r:id="rId20"/>
    <p:sldId id="266" r:id="rId21"/>
    <p:sldId id="265" r:id="rId22"/>
    <p:sldId id="264" r:id="rId23"/>
    <p:sldId id="305" r:id="rId24"/>
    <p:sldId id="304" r:id="rId25"/>
    <p:sldId id="303" r:id="rId26"/>
    <p:sldId id="302" r:id="rId27"/>
    <p:sldId id="301" r:id="rId28"/>
    <p:sldId id="300" r:id="rId29"/>
    <p:sldId id="299" r:id="rId30"/>
    <p:sldId id="298" r:id="rId31"/>
    <p:sldId id="297" r:id="rId32"/>
    <p:sldId id="296" r:id="rId33"/>
    <p:sldId id="295" r:id="rId34"/>
    <p:sldId id="294" r:id="rId35"/>
    <p:sldId id="293" r:id="rId36"/>
    <p:sldId id="332" r:id="rId37"/>
    <p:sldId id="292" r:id="rId38"/>
    <p:sldId id="290" r:id="rId39"/>
    <p:sldId id="291" r:id="rId40"/>
    <p:sldId id="289" r:id="rId41"/>
    <p:sldId id="288" r:id="rId42"/>
    <p:sldId id="287" r:id="rId43"/>
    <p:sldId id="286" r:id="rId44"/>
    <p:sldId id="285" r:id="rId45"/>
    <p:sldId id="284" r:id="rId46"/>
    <p:sldId id="333" r:id="rId47"/>
    <p:sldId id="283" r:id="rId48"/>
    <p:sldId id="282" r:id="rId49"/>
    <p:sldId id="281" r:id="rId50"/>
    <p:sldId id="334" r:id="rId51"/>
    <p:sldId id="263" r:id="rId52"/>
    <p:sldId id="262" r:id="rId53"/>
    <p:sldId id="261" r:id="rId54"/>
    <p:sldId id="314" r:id="rId55"/>
    <p:sldId id="335" r:id="rId56"/>
    <p:sldId id="315" r:id="rId57"/>
    <p:sldId id="336" r:id="rId58"/>
    <p:sldId id="313" r:id="rId59"/>
    <p:sldId id="312" r:id="rId60"/>
    <p:sldId id="311" r:id="rId61"/>
    <p:sldId id="310" r:id="rId62"/>
    <p:sldId id="316" r:id="rId63"/>
    <p:sldId id="309" r:id="rId64"/>
    <p:sldId id="337" r:id="rId65"/>
    <p:sldId id="308" r:id="rId66"/>
    <p:sldId id="307" r:id="rId67"/>
    <p:sldId id="338" r:id="rId68"/>
    <p:sldId id="306" r:id="rId69"/>
    <p:sldId id="339" r:id="rId70"/>
    <p:sldId id="330" r:id="rId71"/>
    <p:sldId id="329" r:id="rId72"/>
    <p:sldId id="328" r:id="rId73"/>
    <p:sldId id="327" r:id="rId74"/>
    <p:sldId id="326" r:id="rId75"/>
    <p:sldId id="325" r:id="rId76"/>
    <p:sldId id="324" r:id="rId77"/>
    <p:sldId id="323" r:id="rId78"/>
    <p:sldId id="322" r:id="rId79"/>
    <p:sldId id="321" r:id="rId80"/>
    <p:sldId id="320" r:id="rId81"/>
    <p:sldId id="319" r:id="rId82"/>
    <p:sldId id="318" r:id="rId83"/>
    <p:sldId id="317" r:id="rId84"/>
    <p:sldId id="26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A4580-AAEF-4E7F-9A5E-E959785D1542}" type="datetimeFigureOut">
              <a:rPr lang="en-US" smtClean="0"/>
              <a:pPr/>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6AF64-65C2-4FC6-ACA1-626AF35F05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6AF64-65C2-4FC6-ACA1-626AF35F05D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C07AD-5AE9-438D-84E1-782A6B7A5FE3}" type="datetimeFigureOut">
              <a:rPr lang="en-US" smtClean="0"/>
              <a:pPr/>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17D0-ED87-4D39-8B67-F81975B1E1E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5532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25" name="Rectangle 1"/>
          <p:cNvSpPr>
            <a:spLocks noChangeArrowheads="1"/>
          </p:cNvSpPr>
          <p:nvPr/>
        </p:nvSpPr>
        <p:spPr bwMode="auto">
          <a:xfrm>
            <a:off x="304800" y="2286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US06CMIC24</a:t>
            </a:r>
            <a:endPar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Fermentation Technology-II</a:t>
            </a:r>
            <a:endParaRPr kumimoji="0" lang="en-US" sz="2800" b="1" i="0" strike="noStrike" cap="all" normalizeH="0" baseline="0"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p:txBody>
      </p:sp>
      <p:sp>
        <p:nvSpPr>
          <p:cNvPr id="1026" name="Rectangle 2"/>
          <p:cNvSpPr>
            <a:spLocks noChangeArrowheads="1"/>
          </p:cNvSpPr>
          <p:nvPr/>
        </p:nvSpPr>
        <p:spPr bwMode="auto">
          <a:xfrm>
            <a:off x="304800" y="1066800"/>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UNIT-3</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Industrial effluent treatment                                                                   </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kumimoji="0" lang="en-US" sz="2400" b="0"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Nature of effluent generated by fermentation industries </a:t>
            </a:r>
          </a:p>
          <a:p>
            <a:pPr marL="0" marR="0" lvl="0" indent="0" algn="just" defTabSz="914400" rtl="0" eaLnBrk="0" fontAlgn="base" latinLnBrk="0" hangingPunct="0">
              <a:lnSpc>
                <a:spcPct val="100000"/>
              </a:lnSpc>
              <a:spcBef>
                <a:spcPct val="0"/>
              </a:spcBef>
              <a:spcAft>
                <a:spcPct val="0"/>
              </a:spcAft>
              <a:buClrTx/>
              <a:buSzTx/>
              <a:tabLst/>
            </a:pPr>
            <a:r>
              <a:rPr lang="en-US" sz="2400" dirty="0">
                <a:solidFill>
                  <a:schemeClr val="bg1"/>
                </a:solidFill>
                <a:latin typeface="+mj-lt"/>
                <a:ea typeface="Times New Roman" pitchFamily="18" charset="0"/>
                <a:cs typeface="Times New Roman" pitchFamily="18" charset="0"/>
              </a:rPr>
              <a:t> </a:t>
            </a:r>
            <a:r>
              <a:rPr lang="en-US" sz="2400" dirty="0" smtClean="0">
                <a:solidFill>
                  <a:schemeClr val="bg1"/>
                </a:solidFill>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Page no. 313</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Dissolve oxygen as an indicator of water quality.-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Page no. 314</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Site surveys, Strength of fermentation effluent. </a:t>
            </a:r>
          </a:p>
          <a:p>
            <a:pPr marL="0" marR="0" lvl="0" indent="0" algn="just" defTabSz="914400" rtl="0" eaLnBrk="0" fontAlgn="base" latinLnBrk="0" hangingPunct="0">
              <a:lnSpc>
                <a:spcPct val="100000"/>
              </a:lnSpc>
              <a:spcBef>
                <a:spcPct val="0"/>
              </a:spcBef>
              <a:spcAft>
                <a:spcPct val="0"/>
              </a:spcAft>
              <a:buClrTx/>
              <a:buSzTx/>
              <a:tabLst/>
            </a:pPr>
            <a:r>
              <a:rPr lang="en-US" sz="2400" dirty="0">
                <a:solidFill>
                  <a:schemeClr val="bg1"/>
                </a:solidFill>
                <a:latin typeface="+mj-lt"/>
                <a:ea typeface="Times New Roman" pitchFamily="18" charset="0"/>
                <a:cs typeface="Times New Roman" pitchFamily="18" charset="0"/>
              </a:rPr>
              <a:t> </a:t>
            </a:r>
            <a:r>
              <a:rPr lang="en-US" sz="2400" dirty="0" smtClean="0">
                <a:solidFill>
                  <a:schemeClr val="bg1"/>
                </a:solidFill>
                <a:latin typeface="+mj-lt"/>
                <a:ea typeface="Times New Roman" pitchFamily="18" charset="0"/>
                <a:cs typeface="Times New Roman" pitchFamily="18" charset="0"/>
              </a:rPr>
              <a:t>   -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Page no. 314-316</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Treatment and disposal of industrial effluents- Sea and rivers,  </a:t>
            </a:r>
          </a:p>
          <a:p>
            <a:pPr marL="0" marR="0" lvl="0" indent="0" algn="just" defTabSz="914400" rtl="0" eaLnBrk="0" fontAlgn="base" latinLnBrk="0" hangingPunct="0">
              <a:lnSpc>
                <a:spcPct val="100000"/>
              </a:lnSpc>
              <a:spcBef>
                <a:spcPct val="0"/>
              </a:spcBef>
              <a:spcAft>
                <a:spcPct val="0"/>
              </a:spcAft>
              <a:buClrTx/>
              <a:buSzTx/>
              <a:tabLst/>
            </a:pPr>
            <a:r>
              <a:rPr lang="en-US" sz="2400" dirty="0">
                <a:solidFill>
                  <a:schemeClr val="bg1"/>
                </a:solidFill>
                <a:latin typeface="+mj-lt"/>
                <a:ea typeface="Times New Roman" pitchFamily="18" charset="0"/>
                <a:cs typeface="Times New Roman" pitchFamily="18" charset="0"/>
              </a:rPr>
              <a:t> </a:t>
            </a:r>
            <a:r>
              <a:rPr lang="en-US" sz="2400" dirty="0" smtClean="0">
                <a:solidFill>
                  <a:schemeClr val="bg1"/>
                </a:solidFill>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Spray irrigation, Land fills and incineration, disposal of effluent in </a:t>
            </a:r>
          </a:p>
          <a:p>
            <a:pPr marL="0" marR="0" lvl="0" indent="0" algn="just" defTabSz="914400" rtl="0" eaLnBrk="0" fontAlgn="base" latinLnBrk="0" hangingPunct="0">
              <a:lnSpc>
                <a:spcPct val="100000"/>
              </a:lnSpc>
              <a:spcBef>
                <a:spcPct val="0"/>
              </a:spcBef>
              <a:spcAft>
                <a:spcPct val="0"/>
              </a:spcAft>
              <a:buClrTx/>
              <a:buSzTx/>
              <a:tabLst/>
            </a:pPr>
            <a:r>
              <a:rPr lang="en-US" sz="2400" dirty="0">
                <a:solidFill>
                  <a:schemeClr val="bg1"/>
                </a:solidFill>
                <a:latin typeface="+mj-lt"/>
                <a:ea typeface="Times New Roman" pitchFamily="18" charset="0"/>
                <a:cs typeface="Times New Roman" pitchFamily="18" charset="0"/>
              </a:rPr>
              <a:t> </a:t>
            </a:r>
            <a:r>
              <a:rPr lang="en-US" sz="2400" dirty="0" smtClean="0">
                <a:solidFill>
                  <a:schemeClr val="bg1"/>
                </a:solidFill>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sewers.- Page no.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316-318</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Effluent treatment processes: Physical, Chemical and Biological.</a:t>
            </a:r>
            <a:endParaRPr kumimoji="0" lang="en-US" sz="2400" b="0"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Page no. 318-326</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bg1"/>
                </a:solidFill>
                <a:effectLst/>
                <a:latin typeface="+mj-lt"/>
                <a:ea typeface="Times New Roman" pitchFamily="18" charset="0"/>
                <a:cs typeface="Times New Roman" pitchFamily="18" charset="0"/>
              </a:rPr>
              <a:t>  By products- Distilleries and Breweries.- </a:t>
            </a:r>
            <a:r>
              <a:rPr kumimoji="0" lang="en-US" sz="2400" b="1" i="0" u="none" strike="noStrike" cap="none" normalizeH="0" baseline="0" dirty="0" smtClean="0">
                <a:ln>
                  <a:noFill/>
                </a:ln>
                <a:solidFill>
                  <a:srgbClr val="C00000"/>
                </a:solidFill>
                <a:effectLst/>
                <a:latin typeface="+mj-lt"/>
                <a:ea typeface="Times New Roman" pitchFamily="18" charset="0"/>
                <a:cs typeface="Times New Roman" pitchFamily="18" charset="0"/>
              </a:rPr>
              <a:t>Page no. 316-327</a:t>
            </a:r>
            <a:endParaRPr kumimoji="0" lang="en-US" sz="2400" b="1" i="0" u="none" strike="noStrike" cap="none" normalizeH="0" baseline="0" dirty="0" smtClean="0">
              <a:ln>
                <a:noFill/>
              </a:ln>
              <a:solidFill>
                <a:srgbClr val="C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mj-lt"/>
                <a:ea typeface="Calibri" pitchFamily="34" charset="0"/>
                <a:cs typeface="Times New Roman" pitchFamily="18" charset="0"/>
              </a:rPr>
              <a:t>    Books name</a:t>
            </a:r>
            <a:r>
              <a:rPr kumimoji="0" lang="en-US" sz="2400" b="0" i="0" u="none" strike="noStrike" cap="none" normalizeH="0" baseline="0" dirty="0" smtClean="0">
                <a:ln>
                  <a:noFill/>
                </a:ln>
                <a:solidFill>
                  <a:schemeClr val="bg1"/>
                </a:solidFill>
                <a:effectLst/>
                <a:latin typeface="+mj-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400" b="1" dirty="0">
                <a:solidFill>
                  <a:schemeClr val="bg1"/>
                </a:solidFill>
                <a:latin typeface="+mj-lt"/>
                <a:ea typeface="Calibri" pitchFamily="34" charset="0"/>
                <a:cs typeface="Times New Roman" pitchFamily="18" charset="0"/>
              </a:rPr>
              <a:t> </a:t>
            </a:r>
            <a:r>
              <a:rPr lang="en-US" sz="2400" b="1" dirty="0" smtClean="0">
                <a:solidFill>
                  <a:schemeClr val="bg1"/>
                </a:solidFill>
                <a:latin typeface="+mj-lt"/>
                <a:ea typeface="Calibri" pitchFamily="34"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Calibri" pitchFamily="34" charset="0"/>
                <a:cs typeface="Times New Roman" pitchFamily="18" charset="0"/>
              </a:rPr>
              <a:t>“Principles of fermentation technology, Stanbury, Whitaker and    </a:t>
            </a:r>
          </a:p>
          <a:p>
            <a:pPr marL="0" marR="0" lvl="0" indent="0" algn="just" defTabSz="914400" rtl="0" eaLnBrk="0" fontAlgn="base" latinLnBrk="0" hangingPunct="0">
              <a:lnSpc>
                <a:spcPct val="100000"/>
              </a:lnSpc>
              <a:spcBef>
                <a:spcPct val="0"/>
              </a:spcBef>
              <a:spcAft>
                <a:spcPct val="0"/>
              </a:spcAft>
              <a:buClrTx/>
              <a:buSzTx/>
              <a:buFontTx/>
              <a:buNone/>
              <a:tabLst/>
            </a:pPr>
            <a:r>
              <a:rPr lang="en-US" sz="2400" b="1" dirty="0">
                <a:solidFill>
                  <a:schemeClr val="bg1"/>
                </a:solidFill>
                <a:latin typeface="+mj-lt"/>
                <a:ea typeface="Calibri" pitchFamily="34" charset="0"/>
                <a:cs typeface="Times New Roman" pitchFamily="18" charset="0"/>
              </a:rPr>
              <a:t> </a:t>
            </a:r>
            <a:r>
              <a:rPr lang="en-US" sz="2400" b="1" dirty="0" smtClean="0">
                <a:solidFill>
                  <a:schemeClr val="bg1"/>
                </a:solidFill>
                <a:latin typeface="+mj-lt"/>
                <a:ea typeface="Calibri" pitchFamily="34"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Calibri" pitchFamily="34" charset="0"/>
                <a:cs typeface="Times New Roman" pitchFamily="18" charset="0"/>
              </a:rPr>
              <a:t>Hall “</a:t>
            </a:r>
            <a:endParaRPr kumimoji="0" lang="en-US"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370975"/>
          </a:xfrm>
          <a:prstGeom prst="rect">
            <a:avLst/>
          </a:prstGeom>
        </p:spPr>
        <p:txBody>
          <a:bodyPr wrap="square">
            <a:spAutoFit/>
          </a:bodyPr>
          <a:lstStyle/>
          <a:p>
            <a:r>
              <a:rPr lang="en-US" sz="2400" b="1" dirty="0" smtClean="0">
                <a:solidFill>
                  <a:srgbClr val="FF0000"/>
                </a:solidFill>
              </a:rPr>
              <a:t>SITE SURVEYS</a:t>
            </a:r>
          </a:p>
          <a:p>
            <a:pPr>
              <a:buFont typeface="Arial" pitchFamily="34" charset="0"/>
              <a:buChar char="•"/>
            </a:pPr>
            <a:r>
              <a:rPr lang="en-US" sz="2400" dirty="0" smtClean="0">
                <a:solidFill>
                  <a:schemeClr val="bg1"/>
                </a:solidFill>
              </a:rPr>
              <a:t>  A complete survey of industrial operations is essential for any </a:t>
            </a:r>
          </a:p>
          <a:p>
            <a:r>
              <a:rPr lang="en-US" sz="2400" dirty="0" smtClean="0">
                <a:solidFill>
                  <a:schemeClr val="bg1"/>
                </a:solidFill>
              </a:rPr>
              <a:t>   individual site before an economical waste treatment programme </a:t>
            </a:r>
          </a:p>
          <a:p>
            <a:r>
              <a:rPr lang="en-US" sz="2400" dirty="0" smtClean="0">
                <a:solidFill>
                  <a:schemeClr val="bg1"/>
                </a:solidFill>
              </a:rPr>
              <a:t>   can be planned. </a:t>
            </a:r>
          </a:p>
          <a:p>
            <a:pPr>
              <a:buFont typeface="Arial" pitchFamily="34" charset="0"/>
              <a:buChar char="•"/>
            </a:pPr>
            <a:r>
              <a:rPr lang="en-US" sz="2400" dirty="0" smtClean="0">
                <a:solidFill>
                  <a:schemeClr val="bg1"/>
                </a:solidFill>
              </a:rPr>
              <a:t> It is desirable to divide the facility into as many units as possible, </a:t>
            </a:r>
          </a:p>
          <a:p>
            <a:r>
              <a:rPr lang="en-US" sz="2400" dirty="0" smtClean="0">
                <a:solidFill>
                  <a:schemeClr val="bg1"/>
                </a:solidFill>
              </a:rPr>
              <a:t>   as knowledge of the various material streams may show </a:t>
            </a:r>
          </a:p>
          <a:p>
            <a:r>
              <a:rPr lang="en-US" sz="2400" dirty="0" smtClean="0">
                <a:solidFill>
                  <a:schemeClr val="bg1"/>
                </a:solidFill>
              </a:rPr>
              <a:t>   unexpected losses of finished product, solvent wastage, excessive </a:t>
            </a:r>
          </a:p>
          <a:p>
            <a:r>
              <a:rPr lang="en-US" sz="2400" dirty="0" smtClean="0">
                <a:solidFill>
                  <a:schemeClr val="bg1"/>
                </a:solidFill>
              </a:rPr>
              <a:t>   use of water or unnecessary contamination of water which might </a:t>
            </a:r>
          </a:p>
          <a:p>
            <a:r>
              <a:rPr lang="en-US" sz="2400" dirty="0" smtClean="0">
                <a:solidFill>
                  <a:schemeClr val="bg1"/>
                </a:solidFill>
              </a:rPr>
              <a:t>   be recycled, recovered or reused within the site. </a:t>
            </a:r>
          </a:p>
          <a:p>
            <a:pPr>
              <a:buFont typeface="Arial" pitchFamily="34" charset="0"/>
              <a:buChar char="•"/>
            </a:pPr>
            <a:r>
              <a:rPr lang="en-US" sz="2400" dirty="0" smtClean="0">
                <a:solidFill>
                  <a:schemeClr val="bg1"/>
                </a:solidFill>
              </a:rPr>
              <a:t> The factors, and concentrations, (listed in Table) must be known </a:t>
            </a:r>
          </a:p>
          <a:p>
            <a:r>
              <a:rPr lang="en-US" sz="2400" dirty="0" smtClean="0">
                <a:solidFill>
                  <a:schemeClr val="bg1"/>
                </a:solidFill>
              </a:rPr>
              <a:t>   at all production rates under which an individual unit may </a:t>
            </a:r>
          </a:p>
          <a:p>
            <a:r>
              <a:rPr lang="en-US" sz="2400" dirty="0" smtClean="0">
                <a:solidFill>
                  <a:schemeClr val="bg1"/>
                </a:solidFill>
              </a:rPr>
              <a:t>   operate in a representative time period. </a:t>
            </a:r>
          </a:p>
          <a:p>
            <a:pPr>
              <a:buFont typeface="Arial" pitchFamily="34" charset="0"/>
              <a:buChar char="•"/>
            </a:pPr>
            <a:r>
              <a:rPr lang="en-US" sz="2400" dirty="0" smtClean="0">
                <a:solidFill>
                  <a:schemeClr val="bg1"/>
                </a:solidFill>
              </a:rPr>
              <a:t>  The survey may indicate a need for better control of water usage </a:t>
            </a:r>
          </a:p>
          <a:p>
            <a:r>
              <a:rPr lang="en-US" sz="2400" dirty="0" smtClean="0">
                <a:solidFill>
                  <a:schemeClr val="bg1"/>
                </a:solidFill>
              </a:rPr>
              <a:t>   and should identify sources of uncontaminated and contaminated </a:t>
            </a:r>
          </a:p>
          <a:p>
            <a:r>
              <a:rPr lang="en-US" sz="2400" dirty="0" smtClean="0">
                <a:solidFill>
                  <a:schemeClr val="bg1"/>
                </a:solidFill>
              </a:rPr>
              <a:t>   water that might be reused in the factory. </a:t>
            </a:r>
          </a:p>
          <a:p>
            <a:pPr>
              <a:buFont typeface="Arial" pitchFamily="34" charset="0"/>
              <a:buChar char="•"/>
            </a:pPr>
            <a:r>
              <a:rPr lang="en-US" sz="2400" dirty="0" smtClean="0">
                <a:solidFill>
                  <a:schemeClr val="bg1"/>
                </a:solidFill>
              </a:rPr>
              <a:t>  Concentrated waste streams should be kept separate if they </a:t>
            </a:r>
          </a:p>
          <a:p>
            <a:r>
              <a:rPr lang="en-US" sz="2400" dirty="0" smtClean="0">
                <a:solidFill>
                  <a:schemeClr val="bg1"/>
                </a:solidFill>
              </a:rPr>
              <a:t>   contain materials that can be profitably  recovered. </a:t>
            </a:r>
            <a:endParaRPr 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458200" cy="6617196"/>
          </a:xfrm>
          <a:prstGeom prst="rect">
            <a:avLst/>
          </a:prstGeom>
        </p:spPr>
        <p:txBody>
          <a:bodyPr wrap="square">
            <a:spAutoFit/>
          </a:bodyPr>
          <a:lstStyle/>
          <a:p>
            <a:r>
              <a:rPr lang="en-US" sz="2400" b="1" dirty="0" smtClean="0">
                <a:solidFill>
                  <a:srgbClr val="C00000"/>
                </a:solidFill>
              </a:rPr>
              <a:t>Factors to investigate in a site survey </a:t>
            </a:r>
          </a:p>
          <a:p>
            <a:r>
              <a:rPr lang="en-US" sz="2000" dirty="0" smtClean="0">
                <a:solidFill>
                  <a:schemeClr val="bg1"/>
                </a:solidFill>
              </a:rPr>
              <a:t>Daily flow rate </a:t>
            </a:r>
          </a:p>
          <a:p>
            <a:r>
              <a:rPr lang="en-US" sz="2000" dirty="0" smtClean="0">
                <a:solidFill>
                  <a:schemeClr val="bg1"/>
                </a:solidFill>
              </a:rPr>
              <a:t>Fluctuations in daily, weekly and seasonal flow BOD/COD </a:t>
            </a:r>
          </a:p>
          <a:p>
            <a:r>
              <a:rPr lang="en-US" sz="2000" dirty="0" smtClean="0">
                <a:solidFill>
                  <a:schemeClr val="bg1"/>
                </a:solidFill>
              </a:rPr>
              <a:t>Suspended solids </a:t>
            </a:r>
          </a:p>
          <a:p>
            <a:r>
              <a:rPr lang="en-US" sz="2000" dirty="0" smtClean="0">
                <a:solidFill>
                  <a:schemeClr val="bg1"/>
                </a:solidFill>
              </a:rPr>
              <a:t>Turbidity </a:t>
            </a:r>
          </a:p>
          <a:p>
            <a:r>
              <a:rPr lang="en-US" sz="2000" dirty="0" smtClean="0">
                <a:solidFill>
                  <a:schemeClr val="bg1"/>
                </a:solidFill>
              </a:rPr>
              <a:t>pH range </a:t>
            </a:r>
          </a:p>
          <a:p>
            <a:r>
              <a:rPr lang="en-US" sz="2000" dirty="0" smtClean="0">
                <a:solidFill>
                  <a:schemeClr val="bg1"/>
                </a:solidFill>
              </a:rPr>
              <a:t>Temperature range </a:t>
            </a:r>
          </a:p>
          <a:p>
            <a:r>
              <a:rPr lang="en-US" sz="2000" dirty="0" smtClean="0">
                <a:solidFill>
                  <a:schemeClr val="bg1"/>
                </a:solidFill>
              </a:rPr>
              <a:t>Odors and tastes </a:t>
            </a:r>
          </a:p>
          <a:p>
            <a:r>
              <a:rPr lang="en-US" sz="2000" dirty="0" smtClean="0">
                <a:solidFill>
                  <a:schemeClr val="bg1"/>
                </a:solidFill>
              </a:rPr>
              <a:t>Color </a:t>
            </a:r>
          </a:p>
          <a:p>
            <a:r>
              <a:rPr lang="en-US" sz="2000" dirty="0" smtClean="0">
                <a:solidFill>
                  <a:schemeClr val="bg1"/>
                </a:solidFill>
              </a:rPr>
              <a:t>Hardness </a:t>
            </a:r>
          </a:p>
          <a:p>
            <a:r>
              <a:rPr lang="en-US" sz="2000" dirty="0" smtClean="0">
                <a:solidFill>
                  <a:schemeClr val="bg1"/>
                </a:solidFill>
              </a:rPr>
              <a:t>Detergents </a:t>
            </a:r>
          </a:p>
          <a:p>
            <a:r>
              <a:rPr lang="en-US" sz="2000" dirty="0" smtClean="0">
                <a:solidFill>
                  <a:schemeClr val="bg1"/>
                </a:solidFill>
              </a:rPr>
              <a:t>Radioactivity </a:t>
            </a:r>
          </a:p>
          <a:p>
            <a:pPr lvl="0"/>
            <a:r>
              <a:rPr lang="en-US" sz="2000" dirty="0" smtClean="0">
                <a:solidFill>
                  <a:schemeClr val="bg1"/>
                </a:solidFill>
              </a:rPr>
              <a:t>Presence of specific toxins or inhibitors (e.g. heavy metals, phenolics etc.)</a:t>
            </a:r>
          </a:p>
          <a:p>
            <a:pPr lvl="0"/>
            <a:endParaRPr lang="en-US" sz="2000" dirty="0" smtClean="0">
              <a:solidFill>
                <a:schemeClr val="bg1"/>
              </a:solidFill>
            </a:endParaRPr>
          </a:p>
          <a:p>
            <a:pPr lvl="0">
              <a:buFont typeface="Arial" pitchFamily="34" charset="0"/>
              <a:buChar char="•"/>
            </a:pPr>
            <a:r>
              <a:rPr lang="en-US" sz="2400" dirty="0" smtClean="0">
                <a:solidFill>
                  <a:prstClr val="black"/>
                </a:solidFill>
              </a:rPr>
              <a:t> It in also often more economical to treat a concentrate rather </a:t>
            </a:r>
          </a:p>
          <a:p>
            <a:pPr lvl="0"/>
            <a:r>
              <a:rPr lang="en-US" sz="2400" dirty="0" smtClean="0">
                <a:solidFill>
                  <a:prstClr val="black"/>
                </a:solidFill>
              </a:rPr>
              <a:t>   than a large volume of a dilute effluent. </a:t>
            </a:r>
          </a:p>
          <a:p>
            <a:pPr lvl="0">
              <a:buFont typeface="Arial" pitchFamily="34" charset="0"/>
              <a:buChar char="•"/>
            </a:pPr>
            <a:r>
              <a:rPr lang="en-US" sz="2400" dirty="0" smtClean="0">
                <a:solidFill>
                  <a:prstClr val="black"/>
                </a:solidFill>
              </a:rPr>
              <a:t>  The various wastes may be tested in a laboratory and on a pilot </a:t>
            </a:r>
          </a:p>
          <a:p>
            <a:pPr lvl="0"/>
            <a:r>
              <a:rPr lang="en-US" sz="2400" dirty="0" smtClean="0">
                <a:solidFill>
                  <a:prstClr val="black"/>
                </a:solidFill>
              </a:rPr>
              <a:t>    scale to assess the best potential methods of chemical and </a:t>
            </a:r>
          </a:p>
          <a:p>
            <a:pPr lvl="0"/>
            <a:r>
              <a:rPr lang="en-US" sz="2400" dirty="0" smtClean="0">
                <a:solidFill>
                  <a:prstClr val="black"/>
                </a:solidFill>
              </a:rPr>
              <a:t>    biological treatment. </a:t>
            </a:r>
          </a:p>
          <a:p>
            <a:pPr lvl="0"/>
            <a:endParaRPr lang="en-US" sz="2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Once the pH of the effluents are known, samples may be mixed </a:t>
            </a:r>
          </a:p>
          <a:p>
            <a:pPr lvl="0"/>
            <a:r>
              <a:rPr lang="en-US" sz="2400" dirty="0" smtClean="0">
                <a:solidFill>
                  <a:prstClr val="black"/>
                </a:solidFill>
              </a:rPr>
              <a:t>   to see if a neutral pH is reached. </a:t>
            </a:r>
            <a:r>
              <a:rPr lang="en-US" sz="2000" dirty="0" smtClean="0">
                <a:solidFill>
                  <a:schemeClr val="bg1"/>
                </a:solidFill>
              </a:rPr>
              <a:t> </a:t>
            </a:r>
          </a:p>
          <a:p>
            <a:pPr>
              <a:buFont typeface="Arial" pitchFamily="34" charset="0"/>
              <a:buChar char="•"/>
            </a:pPr>
            <a:r>
              <a:rPr lang="en-US" sz="2400" dirty="0" smtClean="0">
                <a:solidFill>
                  <a:prstClr val="black"/>
                </a:solidFill>
              </a:rPr>
              <a:t>  A variety of tests may be used to establish methods for reducing </a:t>
            </a:r>
          </a:p>
          <a:p>
            <a:r>
              <a:rPr lang="en-US" sz="2400" dirty="0" smtClean="0">
                <a:solidFill>
                  <a:prstClr val="black"/>
                </a:solidFill>
              </a:rPr>
              <a:t>   salt concentrations, coagulating suspended particles and colloidal </a:t>
            </a:r>
          </a:p>
          <a:p>
            <a:r>
              <a:rPr lang="en-US" sz="2400" dirty="0" smtClean="0">
                <a:solidFill>
                  <a:prstClr val="black"/>
                </a:solidFill>
              </a:rPr>
              <a:t>   materials, and for breaking emulsions. </a:t>
            </a:r>
          </a:p>
          <a:p>
            <a:pPr>
              <a:buFont typeface="Arial" pitchFamily="34" charset="0"/>
              <a:buChar char="•"/>
            </a:pPr>
            <a:r>
              <a:rPr lang="en-US" sz="2400" dirty="0" smtClean="0">
                <a:solidFill>
                  <a:prstClr val="black"/>
                </a:solidFill>
              </a:rPr>
              <a:t>  The commonly used biological tests include respirometry, </a:t>
            </a:r>
          </a:p>
          <a:p>
            <a:r>
              <a:rPr lang="en-US" sz="2400" dirty="0" smtClean="0">
                <a:solidFill>
                  <a:prstClr val="black"/>
                </a:solidFill>
              </a:rPr>
              <a:t>   aeration-flask tests and continuous-culture experiments. </a:t>
            </a:r>
          </a:p>
          <a:p>
            <a:pPr>
              <a:buFont typeface="Arial" pitchFamily="34" charset="0"/>
              <a:buChar char="•"/>
            </a:pPr>
            <a:r>
              <a:rPr lang="en-US" sz="2400" dirty="0" smtClean="0">
                <a:solidFill>
                  <a:prstClr val="black"/>
                </a:solidFill>
              </a:rPr>
              <a:t>  Small flask respirometers and oxygen electrodes are used initially </a:t>
            </a:r>
          </a:p>
          <a:p>
            <a:r>
              <a:rPr lang="en-US" sz="2400" dirty="0" smtClean="0">
                <a:solidFill>
                  <a:prstClr val="black"/>
                </a:solidFill>
              </a:rPr>
              <a:t>   to establish the conditions to use in bio-oxidation of the effluent, </a:t>
            </a:r>
          </a:p>
          <a:p>
            <a:r>
              <a:rPr lang="en-US" sz="2400" dirty="0" smtClean="0">
                <a:solidFill>
                  <a:prstClr val="black"/>
                </a:solidFill>
              </a:rPr>
              <a:t>   and to test for the presence of toxic materials. </a:t>
            </a:r>
          </a:p>
          <a:p>
            <a:pPr>
              <a:buFont typeface="Arial" pitchFamily="34" charset="0"/>
              <a:buChar char="•"/>
            </a:pPr>
            <a:r>
              <a:rPr lang="en-US" sz="2400" dirty="0" smtClean="0">
                <a:solidFill>
                  <a:prstClr val="black"/>
                </a:solidFill>
              </a:rPr>
              <a:t>  Large respirometers (Simpson and Anderson. 1967) are useful for </a:t>
            </a:r>
          </a:p>
          <a:p>
            <a:r>
              <a:rPr lang="en-US" sz="2400" dirty="0" smtClean="0">
                <a:solidFill>
                  <a:prstClr val="black"/>
                </a:solidFill>
              </a:rPr>
              <a:t>   predicting effluent treatment rates and oxygen requirements. </a:t>
            </a:r>
          </a:p>
          <a:p>
            <a:pPr>
              <a:buFont typeface="Arial" pitchFamily="34" charset="0"/>
              <a:buChar char="•"/>
            </a:pPr>
            <a:r>
              <a:rPr lang="en-US" sz="2400" dirty="0" smtClean="0">
                <a:solidFill>
                  <a:prstClr val="black"/>
                </a:solidFill>
              </a:rPr>
              <a:t> The residues in the flasks can be analyzed to see if there are any </a:t>
            </a:r>
          </a:p>
          <a:p>
            <a:r>
              <a:rPr lang="en-US" sz="2400" dirty="0" smtClean="0">
                <a:solidFill>
                  <a:prstClr val="black"/>
                </a:solidFill>
              </a:rPr>
              <a:t>   recalcitrant materials. </a:t>
            </a:r>
          </a:p>
          <a:p>
            <a:pPr>
              <a:buFont typeface="Arial" pitchFamily="34" charset="0"/>
              <a:buChar char="•"/>
            </a:pPr>
            <a:r>
              <a:rPr lang="en-US" sz="2400" dirty="0" smtClean="0">
                <a:solidFill>
                  <a:prstClr val="black"/>
                </a:solidFill>
              </a:rPr>
              <a:t>  The use of laboratory continuous-culture vessels fitted with </a:t>
            </a:r>
          </a:p>
          <a:p>
            <a:r>
              <a:rPr lang="en-US" sz="2400" dirty="0" smtClean="0">
                <a:solidFill>
                  <a:prstClr val="black"/>
                </a:solidFill>
              </a:rPr>
              <a:t>   sludge return pumps and settling tanks can provide detailed </a:t>
            </a:r>
          </a:p>
          <a:p>
            <a:r>
              <a:rPr lang="en-US" sz="2400" dirty="0" smtClean="0">
                <a:solidFill>
                  <a:prstClr val="black"/>
                </a:solidFill>
              </a:rPr>
              <a:t>   information.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258425"/>
            <a:ext cx="86868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Proposed large-scale operating conditions for feed and aeration </a:t>
            </a:r>
          </a:p>
          <a:p>
            <a:pPr lvl="0"/>
            <a:r>
              <a:rPr lang="en-US" sz="2400" dirty="0" smtClean="0">
                <a:solidFill>
                  <a:prstClr val="black"/>
                </a:solidFill>
              </a:rPr>
              <a:t>   rates can be tested and their effectiveness assessed. </a:t>
            </a:r>
          </a:p>
          <a:p>
            <a:pPr lvl="0">
              <a:buFont typeface="Arial" pitchFamily="34" charset="0"/>
              <a:buChar char="•"/>
            </a:pPr>
            <a:r>
              <a:rPr lang="en-US" sz="2400" dirty="0" smtClean="0">
                <a:solidFill>
                  <a:prstClr val="black"/>
                </a:solidFill>
              </a:rPr>
              <a:t>  The results from all these experiments may help in the design of </a:t>
            </a:r>
          </a:p>
          <a:p>
            <a:pPr lvl="0"/>
            <a:r>
              <a:rPr lang="en-US" sz="2400" dirty="0" smtClean="0">
                <a:solidFill>
                  <a:prstClr val="black"/>
                </a:solidFill>
              </a:rPr>
              <a:t>    a full-scale plant. </a:t>
            </a:r>
          </a:p>
          <a:p>
            <a:pPr lvl="0"/>
            <a:r>
              <a:rPr lang="en-US" sz="2400" dirty="0" smtClean="0">
                <a:solidFill>
                  <a:prstClr val="black"/>
                </a:solidFill>
              </a:rPr>
              <a:t>   </a:t>
            </a:r>
            <a:r>
              <a:rPr lang="en-US" sz="2400" b="1" dirty="0" smtClean="0">
                <a:solidFill>
                  <a:srgbClr val="C00000"/>
                </a:solidFill>
              </a:rPr>
              <a:t>If the survey is comprehensive it should be possible to plan an  </a:t>
            </a:r>
          </a:p>
          <a:p>
            <a:pPr lvl="0"/>
            <a:r>
              <a:rPr lang="en-US" sz="2400" b="1" dirty="0" smtClean="0">
                <a:solidFill>
                  <a:srgbClr val="C00000"/>
                </a:solidFill>
              </a:rPr>
              <a:t>   overall treatment programme for a site and to establish:</a:t>
            </a:r>
          </a:p>
          <a:p>
            <a:pPr marL="457200" lvl="0" indent="-457200">
              <a:buAutoNum type="arabicPeriod"/>
            </a:pPr>
            <a:r>
              <a:rPr lang="en-US" sz="2400" dirty="0" smtClean="0">
                <a:solidFill>
                  <a:prstClr val="black"/>
                </a:solidFill>
              </a:rPr>
              <a:t>Water sources which can be combined or reused.</a:t>
            </a:r>
          </a:p>
          <a:p>
            <a:pPr marL="457200" lvl="0" indent="-457200">
              <a:buAutoNum type="arabicPeriod"/>
            </a:pPr>
            <a:r>
              <a:rPr lang="en-US" sz="2400" dirty="0" smtClean="0">
                <a:solidFill>
                  <a:prstClr val="black"/>
                </a:solidFill>
              </a:rPr>
              <a:t>Concentrated waste streams which contain valuable wastes to be recovered as food, animal feed, fertilizer or fuel. </a:t>
            </a:r>
          </a:p>
          <a:p>
            <a:pPr marL="457200" lvl="0" indent="-457200">
              <a:buAutoNum type="arabicPeriod" startAt="3"/>
            </a:pPr>
            <a:r>
              <a:rPr lang="en-US" sz="2400" dirty="0" smtClean="0">
                <a:solidFill>
                  <a:prstClr val="black"/>
                </a:solidFill>
              </a:rPr>
              <a:t>Toxic effluents needing special treatment, or acids or alkalis </a:t>
            </a:r>
          </a:p>
          <a:p>
            <a:pPr marL="457200" lvl="0" indent="-457200"/>
            <a:r>
              <a:rPr lang="en-US" sz="2400" dirty="0" smtClean="0">
                <a:solidFill>
                  <a:prstClr val="black"/>
                </a:solidFill>
              </a:rPr>
              <a:t>       needing neutralization. </a:t>
            </a:r>
          </a:p>
          <a:p>
            <a:pPr lvl="0"/>
            <a:r>
              <a:rPr lang="en-US" sz="2400" dirty="0" smtClean="0">
                <a:solidFill>
                  <a:prstClr val="black"/>
                </a:solidFill>
              </a:rPr>
              <a:t>4.   The effluent loading expected under maximum production   </a:t>
            </a:r>
          </a:p>
          <a:p>
            <a:pPr lvl="0"/>
            <a:r>
              <a:rPr lang="en-US" sz="2400" dirty="0" smtClean="0">
                <a:solidFill>
                  <a:prstClr val="black"/>
                </a:solidFill>
              </a:rPr>
              <a:t>       conditions.</a:t>
            </a:r>
          </a:p>
          <a:p>
            <a:pPr marL="457200" lvl="0" indent="-457200">
              <a:buFontTx/>
              <a:buAutoNum type="arabicPeriod" startAt="5"/>
            </a:pPr>
            <a:r>
              <a:rPr lang="en-US" sz="2400" dirty="0" smtClean="0">
                <a:solidFill>
                  <a:prstClr val="black"/>
                </a:solidFill>
              </a:rPr>
              <a:t>The effluent(s) which might be discharged directly, without </a:t>
            </a:r>
          </a:p>
          <a:p>
            <a:pPr marL="457200" lvl="0" indent="-457200"/>
            <a:r>
              <a:rPr lang="en-US" sz="2400" dirty="0" smtClean="0">
                <a:solidFill>
                  <a:prstClr val="black"/>
                </a:solidFill>
              </a:rPr>
              <a:t>       treatment, on to land or to a watercourse and not cause any pollution. </a:t>
            </a:r>
          </a:p>
          <a:p>
            <a:pPr marL="457200" lvl="0" indent="-457200">
              <a:buFontTx/>
              <a:buAutoNum type="arabicPeriod" startAt="6"/>
            </a:pPr>
            <a:r>
              <a:rPr lang="en-US" sz="2400" dirty="0" smtClean="0">
                <a:solidFill>
                  <a:prstClr val="black"/>
                </a:solidFill>
              </a:rPr>
              <a:t>The effluent(s) which might be discharged into municipal sewers.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416320"/>
          </a:xfrm>
          <a:prstGeom prst="rect">
            <a:avLst/>
          </a:prstGeom>
        </p:spPr>
        <p:txBody>
          <a:bodyPr wrap="square">
            <a:spAutoFit/>
          </a:bodyPr>
          <a:lstStyle/>
          <a:p>
            <a:pPr marL="457200" indent="-457200">
              <a:buFont typeface="Arial" pitchFamily="34" charset="0"/>
              <a:buChar char="•"/>
            </a:pPr>
            <a:r>
              <a:rPr lang="en-US" sz="2400" dirty="0" smtClean="0">
                <a:solidFill>
                  <a:schemeClr val="bg1"/>
                </a:solidFill>
              </a:rPr>
              <a:t>When all the relevant information has been obtained one can </a:t>
            </a:r>
          </a:p>
          <a:p>
            <a:pPr marL="457200" indent="-457200"/>
            <a:r>
              <a:rPr lang="en-US" sz="2400" dirty="0" smtClean="0">
                <a:solidFill>
                  <a:schemeClr val="bg1"/>
                </a:solidFill>
              </a:rPr>
              <a:t>       predict the size and type of effluent treatment plant required, and thus its capital and operational costs. </a:t>
            </a:r>
          </a:p>
          <a:p>
            <a:pPr marL="457200" indent="-457200">
              <a:buFont typeface="Arial" pitchFamily="34" charset="0"/>
              <a:buChar char="•"/>
            </a:pPr>
            <a:r>
              <a:rPr lang="en-US" sz="2400" dirty="0" smtClean="0">
                <a:solidFill>
                  <a:schemeClr val="bg1"/>
                </a:solidFill>
              </a:rPr>
              <a:t>This can then be compared with water company charges to treat the waste at an STW with and without on-site treatment.</a:t>
            </a:r>
          </a:p>
          <a:p>
            <a:pPr marL="457200" indent="-457200">
              <a:buFont typeface="Arial" pitchFamily="34" charset="0"/>
              <a:buChar char="•"/>
            </a:pPr>
            <a:r>
              <a:rPr lang="en-US" sz="2400" dirty="0" smtClean="0">
                <a:solidFill>
                  <a:schemeClr val="bg1"/>
                </a:solidFill>
              </a:rPr>
              <a:t>It should be remembered that the water company may insist on onsite treatment before a waste is discharged to the sewer. and will in most cases set consent limits for maximum flow rates and concentrations of specific analytes.</a:t>
            </a:r>
            <a:endParaRPr 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smtClean="0">
                <a:solidFill>
                  <a:srgbClr val="FF0000"/>
                </a:solidFill>
              </a:rPr>
              <a:t>THE STRENGTHS OF FERMENTATION EFFLUENTS</a:t>
            </a:r>
          </a:p>
          <a:p>
            <a:pPr>
              <a:buFont typeface="Arial" pitchFamily="34" charset="0"/>
              <a:buChar char="•"/>
            </a:pPr>
            <a:r>
              <a:rPr lang="en-US" sz="2400" dirty="0" smtClean="0">
                <a:solidFill>
                  <a:schemeClr val="bg1"/>
                </a:solidFill>
              </a:rPr>
              <a:t>  It is already evident from earlier sections of this chapter that the </a:t>
            </a:r>
          </a:p>
          <a:p>
            <a:r>
              <a:rPr lang="en-US" sz="2400" dirty="0" smtClean="0">
                <a:solidFill>
                  <a:schemeClr val="bg1"/>
                </a:solidFill>
              </a:rPr>
              <a:t>    presence of high levels of particulate or soluble organic matter in </a:t>
            </a:r>
          </a:p>
          <a:p>
            <a:r>
              <a:rPr lang="en-US" sz="2400" dirty="0" smtClean="0">
                <a:solidFill>
                  <a:schemeClr val="bg1"/>
                </a:solidFill>
              </a:rPr>
              <a:t>    water will result in potential high BOD. </a:t>
            </a:r>
          </a:p>
          <a:p>
            <a:pPr>
              <a:buFont typeface="Arial" pitchFamily="34" charset="0"/>
              <a:buChar char="•"/>
            </a:pPr>
            <a:r>
              <a:rPr lang="en-US" sz="2400" dirty="0" smtClean="0">
                <a:solidFill>
                  <a:schemeClr val="bg1"/>
                </a:solidFill>
              </a:rPr>
              <a:t>  An initial medium rich in organic matter is converted to biomass </a:t>
            </a:r>
          </a:p>
          <a:p>
            <a:r>
              <a:rPr lang="en-US" sz="2400" dirty="0" smtClean="0">
                <a:solidFill>
                  <a:schemeClr val="bg1"/>
                </a:solidFill>
              </a:rPr>
              <a:t>    and primary and secondary metabolites. </a:t>
            </a:r>
          </a:p>
          <a:p>
            <a:pPr>
              <a:buFont typeface="Arial" pitchFamily="34" charset="0"/>
              <a:buChar char="•"/>
            </a:pPr>
            <a:r>
              <a:rPr lang="en-US" sz="2400" dirty="0" smtClean="0">
                <a:solidFill>
                  <a:schemeClr val="bg1"/>
                </a:solidFill>
              </a:rPr>
              <a:t>  Unfortunately, the product often represents a small proportion of </a:t>
            </a:r>
          </a:p>
          <a:p>
            <a:r>
              <a:rPr lang="en-US" sz="2400" dirty="0" smtClean="0">
                <a:solidFill>
                  <a:schemeClr val="bg1"/>
                </a:solidFill>
              </a:rPr>
              <a:t>    the initial raw material, even in an efficiently operated </a:t>
            </a:r>
          </a:p>
          <a:p>
            <a:r>
              <a:rPr lang="en-US" sz="2400" dirty="0" smtClean="0">
                <a:solidFill>
                  <a:schemeClr val="bg1"/>
                </a:solidFill>
              </a:rPr>
              <a:t>    fermentation. </a:t>
            </a:r>
          </a:p>
          <a:p>
            <a:pPr>
              <a:buFont typeface="Arial" pitchFamily="34" charset="0"/>
              <a:buChar char="•"/>
            </a:pPr>
            <a:r>
              <a:rPr lang="en-US" sz="2400" dirty="0" smtClean="0">
                <a:solidFill>
                  <a:schemeClr val="bg1"/>
                </a:solidFill>
              </a:rPr>
              <a:t>  The spent wastes remaining after the distillation of whisky may </a:t>
            </a:r>
          </a:p>
          <a:p>
            <a:r>
              <a:rPr lang="en-US" sz="2400" dirty="0" smtClean="0">
                <a:solidFill>
                  <a:schemeClr val="bg1"/>
                </a:solidFill>
              </a:rPr>
              <a:t>    account for 90% of the initial raw organic materials, while in an </a:t>
            </a:r>
          </a:p>
          <a:p>
            <a:r>
              <a:rPr lang="en-US" sz="2400" dirty="0" smtClean="0">
                <a:solidFill>
                  <a:schemeClr val="bg1"/>
                </a:solidFill>
              </a:rPr>
              <a:t>    antibiotic fermentation the effluent may represent in excess of </a:t>
            </a:r>
          </a:p>
          <a:p>
            <a:r>
              <a:rPr lang="en-US" sz="2400" dirty="0" smtClean="0">
                <a:solidFill>
                  <a:schemeClr val="bg1"/>
                </a:solidFill>
              </a:rPr>
              <a:t>    95%. </a:t>
            </a:r>
          </a:p>
          <a:p>
            <a:pPr>
              <a:buFont typeface="Arial" pitchFamily="34" charset="0"/>
              <a:buChar char="•"/>
            </a:pPr>
            <a:r>
              <a:rPr lang="en-US" sz="2400" dirty="0" smtClean="0">
                <a:solidFill>
                  <a:schemeClr val="bg1"/>
                </a:solidFill>
              </a:rPr>
              <a:t>  The BODs of many of these samples are much higher than that of </a:t>
            </a:r>
          </a:p>
          <a:p>
            <a:r>
              <a:rPr lang="en-US" sz="2400" dirty="0" smtClean="0">
                <a:solidFill>
                  <a:schemeClr val="bg1"/>
                </a:solidFill>
              </a:rPr>
              <a:t>   domestic sewage and some may be comparable with strong </a:t>
            </a:r>
          </a:p>
          <a:p>
            <a:r>
              <a:rPr lang="en-US" sz="2400" dirty="0" smtClean="0">
                <a:solidFill>
                  <a:schemeClr val="bg1"/>
                </a:solidFill>
              </a:rPr>
              <a:t>   effluents such as sulphite paper mill liquor. </a:t>
            </a:r>
            <a:endParaRPr 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prstClr val="black"/>
                </a:solidFill>
              </a:rPr>
              <a:t>  It is evident from these data that fermentation effluents may </a:t>
            </a:r>
          </a:p>
          <a:p>
            <a:r>
              <a:rPr lang="en-US" sz="2400" dirty="0" smtClean="0">
                <a:solidFill>
                  <a:prstClr val="black"/>
                </a:solidFill>
              </a:rPr>
              <a:t>   present serious potential pollution problems and may be </a:t>
            </a:r>
          </a:p>
          <a:p>
            <a:r>
              <a:rPr lang="en-US" sz="2400" dirty="0" smtClean="0">
                <a:solidFill>
                  <a:prstClr val="black"/>
                </a:solidFill>
              </a:rPr>
              <a:t>   expensive to dispose of unless well planned processes are used. </a:t>
            </a:r>
          </a:p>
          <a:p>
            <a:pPr>
              <a:buFont typeface="Arial" pitchFamily="34" charset="0"/>
              <a:buChar char="•"/>
            </a:pPr>
            <a:r>
              <a:rPr lang="en-US" sz="2400" dirty="0" smtClean="0">
                <a:solidFill>
                  <a:prstClr val="black"/>
                </a:solidFill>
              </a:rPr>
              <a:t>  A number of steps may be taken to reduce BODs in a process. </a:t>
            </a:r>
          </a:p>
          <a:p>
            <a:pPr>
              <a:buFont typeface="Arial" pitchFamily="34" charset="0"/>
              <a:buChar char="•"/>
            </a:pPr>
            <a:r>
              <a:rPr lang="en-US" sz="2400" dirty="0" smtClean="0">
                <a:solidFill>
                  <a:prstClr val="black"/>
                </a:solidFill>
              </a:rPr>
              <a:t>  Careful selection of raw materials may have a significant effect on </a:t>
            </a:r>
          </a:p>
          <a:p>
            <a:r>
              <a:rPr lang="en-US" sz="2400" dirty="0" smtClean="0">
                <a:solidFill>
                  <a:prstClr val="black"/>
                </a:solidFill>
              </a:rPr>
              <a:t>   the type and quantities of effluent being produced. </a:t>
            </a:r>
          </a:p>
          <a:p>
            <a:pPr>
              <a:buFont typeface="Arial" pitchFamily="34" charset="0"/>
              <a:buChar char="•"/>
            </a:pPr>
            <a:r>
              <a:rPr lang="en-US" sz="2400" dirty="0" smtClean="0">
                <a:solidFill>
                  <a:prstClr val="black"/>
                </a:solidFill>
              </a:rPr>
              <a:t>  The cheapest raw material which meets the nutrient </a:t>
            </a:r>
          </a:p>
          <a:p>
            <a:r>
              <a:rPr lang="en-US" sz="2400" dirty="0" smtClean="0">
                <a:solidFill>
                  <a:prstClr val="black"/>
                </a:solidFill>
              </a:rPr>
              <a:t>   requirements of the micro-organisms may not be ideal if product </a:t>
            </a:r>
          </a:p>
          <a:p>
            <a:r>
              <a:rPr lang="en-US" sz="2400" dirty="0" smtClean="0">
                <a:solidFill>
                  <a:prstClr val="black"/>
                </a:solidFill>
              </a:rPr>
              <a:t>   yield, recovery cost, effluent disposal cost and possible by-</a:t>
            </a:r>
          </a:p>
          <a:p>
            <a:r>
              <a:rPr lang="en-US" sz="2400" dirty="0" smtClean="0">
                <a:solidFill>
                  <a:prstClr val="black"/>
                </a:solidFill>
              </a:rPr>
              <a:t>   product value are considered together. </a:t>
            </a:r>
          </a:p>
          <a:p>
            <a:pPr>
              <a:buFont typeface="Arial" pitchFamily="34" charset="0"/>
              <a:buChar char="•"/>
            </a:pPr>
            <a:r>
              <a:rPr lang="en-US" sz="2400" dirty="0" smtClean="0">
                <a:solidFill>
                  <a:prstClr val="black"/>
                </a:solidFill>
              </a:rPr>
              <a:t> The high BOD value of fungal mycelium (40.000 to 70,000 mg </a:t>
            </a:r>
          </a:p>
          <a:p>
            <a:r>
              <a:rPr lang="en-US" sz="2400" dirty="0" smtClean="0">
                <a:solidFill>
                  <a:prstClr val="black"/>
                </a:solidFill>
              </a:rPr>
              <a:t>   dm</a:t>
            </a:r>
            <a:r>
              <a:rPr lang="en-US" sz="2400" baseline="30000" dirty="0" smtClean="0">
                <a:solidFill>
                  <a:prstClr val="black"/>
                </a:solidFill>
              </a:rPr>
              <a:t>-3</a:t>
            </a:r>
            <a:r>
              <a:rPr lang="en-US" sz="2400" dirty="0" smtClean="0">
                <a:solidFill>
                  <a:prstClr val="black"/>
                </a:solidFill>
              </a:rPr>
              <a:t> ) would indicate that any biomass should normally be kept </a:t>
            </a:r>
          </a:p>
          <a:p>
            <a:r>
              <a:rPr lang="en-US" sz="2400" dirty="0" smtClean="0">
                <a:solidFill>
                  <a:prstClr val="black"/>
                </a:solidFill>
              </a:rPr>
              <a:t>   separate from the remainder of an effluent and some of it may be </a:t>
            </a:r>
          </a:p>
          <a:p>
            <a:r>
              <a:rPr lang="en-US" sz="2400" dirty="0" smtClean="0">
                <a:solidFill>
                  <a:prstClr val="black"/>
                </a:solidFill>
              </a:rPr>
              <a:t>   sold as a by-product. </a:t>
            </a:r>
          </a:p>
          <a:p>
            <a:pPr>
              <a:buFont typeface="Arial" pitchFamily="34" charset="0"/>
              <a:buChar cha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5262979"/>
          </a:xfrm>
          <a:prstGeom prst="rect">
            <a:avLst/>
          </a:prstGeom>
        </p:spPr>
        <p:txBody>
          <a:bodyPr wrap="square">
            <a:spAutoFit/>
          </a:bodyPr>
          <a:lstStyle/>
          <a:p>
            <a:pPr>
              <a:buFont typeface="Arial" pitchFamily="34" charset="0"/>
              <a:buChar char="•"/>
            </a:pPr>
            <a:r>
              <a:rPr lang="en-US" sz="2400" dirty="0" smtClean="0">
                <a:solidFill>
                  <a:prstClr val="black"/>
                </a:solidFill>
              </a:rPr>
              <a:t>  It may also be worthwhile to concentrate liquid fractions, for </a:t>
            </a:r>
          </a:p>
          <a:p>
            <a:r>
              <a:rPr lang="en-US" sz="2400" dirty="0" smtClean="0">
                <a:solidFill>
                  <a:prstClr val="black"/>
                </a:solidFill>
              </a:rPr>
              <a:t>    example, industrial alcohol and distillery </a:t>
            </a:r>
            <a:r>
              <a:rPr lang="en-US" sz="2400" dirty="0" err="1" smtClean="0">
                <a:solidFill>
                  <a:prstClr val="black"/>
                </a:solidFill>
              </a:rPr>
              <a:t>stillages</a:t>
            </a:r>
            <a:r>
              <a:rPr lang="en-US" sz="2400" dirty="0" smtClean="0">
                <a:solidFill>
                  <a:prstClr val="black"/>
                </a:solidFill>
              </a:rPr>
              <a:t> (10,000 to </a:t>
            </a:r>
          </a:p>
          <a:p>
            <a:r>
              <a:rPr lang="en-US" sz="2400" dirty="0" smtClean="0">
                <a:solidFill>
                  <a:prstClr val="black"/>
                </a:solidFill>
              </a:rPr>
              <a:t>    25,000 mg dm</a:t>
            </a:r>
            <a:r>
              <a:rPr lang="en-US" sz="2400" baseline="30000" dirty="0" smtClean="0">
                <a:solidFill>
                  <a:prstClr val="black"/>
                </a:solidFill>
              </a:rPr>
              <a:t>-3</a:t>
            </a:r>
            <a:r>
              <a:rPr lang="en-US" sz="2400" dirty="0" smtClean="0">
                <a:solidFill>
                  <a:prstClr val="black"/>
                </a:solidFill>
              </a:rPr>
              <a:t> ) will both produce dried soluble fractions which </a:t>
            </a:r>
          </a:p>
          <a:p>
            <a:r>
              <a:rPr lang="en-US" sz="2400" dirty="0" smtClean="0">
                <a:solidFill>
                  <a:prstClr val="black"/>
                </a:solidFill>
              </a:rPr>
              <a:t>    can be sold.</a:t>
            </a:r>
            <a:endParaRPr lang="en-US" sz="2400" dirty="0" smtClean="0"/>
          </a:p>
          <a:p>
            <a:pPr>
              <a:buFont typeface="Arial" pitchFamily="34" charset="0"/>
              <a:buChar char="•"/>
            </a:pPr>
            <a:r>
              <a:rPr lang="en-US" sz="2400" dirty="0" smtClean="0">
                <a:solidFill>
                  <a:schemeClr val="bg1"/>
                </a:solidFill>
              </a:rPr>
              <a:t>  Metabolites or components of some fermentation effluents may </a:t>
            </a:r>
          </a:p>
          <a:p>
            <a:r>
              <a:rPr lang="en-US" sz="2400" dirty="0" smtClean="0">
                <a:solidFill>
                  <a:schemeClr val="bg1"/>
                </a:solidFill>
              </a:rPr>
              <a:t>   be extremely toxic and polluting and will require complete </a:t>
            </a:r>
          </a:p>
          <a:p>
            <a:r>
              <a:rPr lang="en-US" sz="2400" dirty="0" smtClean="0">
                <a:solidFill>
                  <a:schemeClr val="bg1"/>
                </a:solidFill>
              </a:rPr>
              <a:t>   destruction, for example by chemical or thermal methods, before </a:t>
            </a:r>
          </a:p>
          <a:p>
            <a:r>
              <a:rPr lang="en-US" sz="2400" dirty="0" smtClean="0">
                <a:solidFill>
                  <a:schemeClr val="bg1"/>
                </a:solidFill>
              </a:rPr>
              <a:t>   disposal. </a:t>
            </a:r>
          </a:p>
          <a:p>
            <a:pPr>
              <a:buFont typeface="Arial" pitchFamily="34" charset="0"/>
              <a:buChar char="•"/>
            </a:pPr>
            <a:r>
              <a:rPr lang="en-US" sz="2400" dirty="0" smtClean="0">
                <a:solidFill>
                  <a:schemeClr val="bg1"/>
                </a:solidFill>
              </a:rPr>
              <a:t>  The need for such a treatment strategy will therefore make a </a:t>
            </a:r>
          </a:p>
          <a:p>
            <a:r>
              <a:rPr lang="en-US" sz="2400" dirty="0" smtClean="0">
                <a:solidFill>
                  <a:schemeClr val="bg1"/>
                </a:solidFill>
              </a:rPr>
              <a:t>    significant contribution to the overall cost of the process. One </a:t>
            </a:r>
          </a:p>
          <a:p>
            <a:r>
              <a:rPr lang="en-US" sz="2400" dirty="0" smtClean="0">
                <a:solidFill>
                  <a:schemeClr val="bg1"/>
                </a:solidFill>
              </a:rPr>
              <a:t>    such metabolite is avermectin produced by </a:t>
            </a:r>
            <a:r>
              <a:rPr lang="en-US" sz="2400" i="1" dirty="0" err="1" smtClean="0">
                <a:solidFill>
                  <a:schemeClr val="bg1"/>
                </a:solidFill>
              </a:rPr>
              <a:t>Streptomyces</a:t>
            </a:r>
            <a:r>
              <a:rPr lang="en-US" sz="2400" i="1" dirty="0" smtClean="0">
                <a:solidFill>
                  <a:schemeClr val="bg1"/>
                </a:solidFill>
              </a:rPr>
              <a:t> </a:t>
            </a:r>
          </a:p>
          <a:p>
            <a:r>
              <a:rPr lang="en-US" sz="2400" i="1" dirty="0" smtClean="0">
                <a:solidFill>
                  <a:schemeClr val="bg1"/>
                </a:solidFill>
              </a:rPr>
              <a:t>    </a:t>
            </a:r>
            <a:r>
              <a:rPr lang="en-US" sz="2400" i="1" dirty="0" err="1" smtClean="0">
                <a:solidFill>
                  <a:schemeClr val="bg1"/>
                </a:solidFill>
              </a:rPr>
              <a:t>avermitile</a:t>
            </a:r>
            <a:r>
              <a:rPr lang="en-US" sz="2400" i="1" dirty="0" smtClean="0">
                <a:solidFill>
                  <a:schemeClr val="bg1"/>
                </a:solidFill>
              </a:rPr>
              <a:t> </a:t>
            </a:r>
            <a:r>
              <a:rPr lang="en-US" sz="2400" dirty="0" smtClean="0">
                <a:solidFill>
                  <a:schemeClr val="bg1"/>
                </a:solidFill>
              </a:rPr>
              <a:t>fermentations. Here all effluent streams from the </a:t>
            </a:r>
          </a:p>
          <a:p>
            <a:r>
              <a:rPr lang="en-US" sz="2400" dirty="0" smtClean="0">
                <a:solidFill>
                  <a:schemeClr val="bg1"/>
                </a:solidFill>
              </a:rPr>
              <a:t>    process are captured and any </a:t>
            </a:r>
            <a:r>
              <a:rPr lang="en-US" sz="2400" dirty="0" err="1" smtClean="0">
                <a:solidFill>
                  <a:schemeClr val="bg1"/>
                </a:solidFill>
              </a:rPr>
              <a:t>avermectin</a:t>
            </a:r>
            <a:r>
              <a:rPr lang="en-US" sz="2400" dirty="0" smtClean="0">
                <a:solidFill>
                  <a:schemeClr val="bg1"/>
                </a:solidFill>
              </a:rPr>
              <a:t> present chemically </a:t>
            </a:r>
          </a:p>
          <a:p>
            <a:r>
              <a:rPr lang="en-US" sz="2400" dirty="0" smtClean="0">
                <a:solidFill>
                  <a:schemeClr val="bg1"/>
                </a:solidFill>
              </a:rPr>
              <a:t>    degraded.</a:t>
            </a:r>
            <a:endParaRPr lang="en-US" sz="2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800" b="1" dirty="0" smtClean="0">
                <a:solidFill>
                  <a:srgbClr val="FF0000"/>
                </a:solidFill>
                <a:ea typeface="Times New Roman" pitchFamily="18" charset="0"/>
                <a:cs typeface="Times New Roman" pitchFamily="18" charset="0"/>
              </a:rPr>
              <a:t>Treatment and disposal of industrial effluents </a:t>
            </a:r>
          </a:p>
          <a:p>
            <a:pPr>
              <a:buFont typeface="Arial" pitchFamily="34" charset="0"/>
              <a:buChar char="•"/>
            </a:pPr>
            <a:r>
              <a:rPr lang="en-US" sz="2400" dirty="0" smtClean="0">
                <a:solidFill>
                  <a:schemeClr val="bg1"/>
                </a:solidFill>
                <a:ea typeface="Times New Roman" pitchFamily="18" charset="0"/>
                <a:cs typeface="Times New Roman" pitchFamily="18" charset="0"/>
              </a:rPr>
              <a:t> The effluent disposal procedure which is finally adopted by a   </a:t>
            </a:r>
          </a:p>
          <a:p>
            <a:r>
              <a:rPr lang="en-US" sz="2400" dirty="0" smtClean="0">
                <a:solidFill>
                  <a:schemeClr val="bg1"/>
                </a:solidFill>
                <a:ea typeface="Times New Roman" pitchFamily="18" charset="0"/>
                <a:cs typeface="Times New Roman" pitchFamily="18" charset="0"/>
              </a:rPr>
              <a:t>   particular manufacturer is determined by a number of factors. </a:t>
            </a:r>
          </a:p>
          <a:p>
            <a:pPr>
              <a:buFont typeface="Arial" pitchFamily="34" charset="0"/>
              <a:buChar char="•"/>
            </a:pPr>
            <a:r>
              <a:rPr lang="en-US" sz="2400" dirty="0" smtClean="0">
                <a:solidFill>
                  <a:schemeClr val="bg1"/>
                </a:solidFill>
                <a:ea typeface="Times New Roman" pitchFamily="18" charset="0"/>
                <a:cs typeface="Times New Roman" pitchFamily="18" charset="0"/>
              </a:rPr>
              <a:t> The most important is the control exercised by the relevant </a:t>
            </a:r>
          </a:p>
          <a:p>
            <a:r>
              <a:rPr lang="en-US" sz="2400" dirty="0" smtClean="0">
                <a:solidFill>
                  <a:schemeClr val="bg1"/>
                </a:solidFill>
                <a:ea typeface="Times New Roman" pitchFamily="18" charset="0"/>
                <a:cs typeface="Times New Roman" pitchFamily="18" charset="0"/>
              </a:rPr>
              <a:t>   authorities in many countries on the quantity and quality of the  </a:t>
            </a:r>
          </a:p>
          <a:p>
            <a:r>
              <a:rPr lang="en-US" sz="2400" dirty="0" smtClean="0">
                <a:solidFill>
                  <a:schemeClr val="bg1"/>
                </a:solidFill>
                <a:ea typeface="Times New Roman" pitchFamily="18" charset="0"/>
                <a:cs typeface="Times New Roman" pitchFamily="18" charset="0"/>
              </a:rPr>
              <a:t>   waste discharge and the way in which it might be done. </a:t>
            </a:r>
          </a:p>
          <a:p>
            <a:r>
              <a:rPr lang="en-US" sz="2400" dirty="0" smtClean="0">
                <a:solidFill>
                  <a:schemeClr val="bg1"/>
                </a:solidFill>
                <a:ea typeface="Times New Roman" pitchFamily="18" charset="0"/>
                <a:cs typeface="Times New Roman" pitchFamily="18" charset="0"/>
              </a:rPr>
              <a:t>The range of effluent-disposal methods which can be </a:t>
            </a:r>
          </a:p>
          <a:p>
            <a:r>
              <a:rPr lang="en-US" sz="2400" dirty="0" smtClean="0">
                <a:solidFill>
                  <a:schemeClr val="bg1"/>
                </a:solidFill>
                <a:ea typeface="Times New Roman" pitchFamily="18" charset="0"/>
                <a:cs typeface="Times New Roman" pitchFamily="18" charset="0"/>
              </a:rPr>
              <a:t>considered is:</a:t>
            </a:r>
          </a:p>
          <a:p>
            <a:pPr marL="457200" indent="-457200">
              <a:buAutoNum type="arabicPeriod"/>
            </a:pPr>
            <a:r>
              <a:rPr lang="en-US" sz="2400" dirty="0" smtClean="0">
                <a:solidFill>
                  <a:schemeClr val="bg1"/>
                </a:solidFill>
                <a:ea typeface="Times New Roman" pitchFamily="18" charset="0"/>
                <a:cs typeface="Times New Roman" pitchFamily="18" charset="0"/>
              </a:rPr>
              <a:t>The effluent is discharged to land, river or sea in an untreated  </a:t>
            </a:r>
          </a:p>
          <a:p>
            <a:pPr marL="457200" indent="-457200"/>
            <a:r>
              <a:rPr lang="en-US" sz="2400" dirty="0" smtClean="0">
                <a:solidFill>
                  <a:schemeClr val="bg1"/>
                </a:solidFill>
                <a:ea typeface="Times New Roman" pitchFamily="18" charset="0"/>
                <a:cs typeface="Times New Roman" pitchFamily="18" charset="0"/>
              </a:rPr>
              <a:t>       state.</a:t>
            </a:r>
          </a:p>
          <a:p>
            <a:pPr marL="457200" indent="-457200">
              <a:buAutoNum type="arabicPeriod" startAt="2"/>
            </a:pPr>
            <a:r>
              <a:rPr lang="en-US" sz="2400" dirty="0" smtClean="0">
                <a:solidFill>
                  <a:schemeClr val="bg1"/>
                </a:solidFill>
                <a:ea typeface="Times New Roman" pitchFamily="18" charset="0"/>
                <a:cs typeface="Times New Roman" pitchFamily="18" charset="0"/>
              </a:rPr>
              <a:t>The effluent is removed and disposed of in a landfill site or is incinerated.</a:t>
            </a:r>
          </a:p>
          <a:p>
            <a:pPr marL="457200" indent="-457200">
              <a:buAutoNum type="arabicPeriod" startAt="2"/>
            </a:pPr>
            <a:r>
              <a:rPr lang="en-US" sz="2400" dirty="0" smtClean="0">
                <a:solidFill>
                  <a:schemeClr val="bg1"/>
                </a:solidFill>
                <a:ea typeface="Times New Roman" pitchFamily="18" charset="0"/>
                <a:cs typeface="Times New Roman" pitchFamily="18" charset="0"/>
              </a:rPr>
              <a:t>The effluent is partially treated on site (e.g. by lagooning) prior to further treatment.</a:t>
            </a:r>
          </a:p>
          <a:p>
            <a:pPr marL="457200" indent="-457200">
              <a:buAutoNum type="arabicPeriod" startAt="2"/>
            </a:pPr>
            <a:r>
              <a:rPr lang="en-US" sz="2400" dirty="0" smtClean="0">
                <a:solidFill>
                  <a:schemeClr val="bg1"/>
                </a:solidFill>
                <a:ea typeface="Times New Roman" pitchFamily="18" charset="0"/>
                <a:cs typeface="Times New Roman" pitchFamily="18" charset="0"/>
              </a:rPr>
              <a:t>Part of the effluent is untreated and discharged as in 1 or 2, the remainder is treated at a sewage works or at the site before discharge. </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marL="457200" lvl="0" indent="-457200">
              <a:buAutoNum type="arabicPeriod" startAt="5"/>
            </a:pPr>
            <a:r>
              <a:rPr lang="en-US" sz="2400" dirty="0" smtClean="0">
                <a:solidFill>
                  <a:prstClr val="black"/>
                </a:solidFill>
                <a:ea typeface="Times New Roman" pitchFamily="18" charset="0"/>
                <a:cs typeface="Times New Roman" pitchFamily="18" charset="0"/>
              </a:rPr>
              <a:t>All of the effluent is sent to the sewage works for treatment.</a:t>
            </a:r>
          </a:p>
          <a:p>
            <a:pPr marL="457200" lvl="0" indent="-457200">
              <a:buAutoNum type="arabicPeriod" startAt="5"/>
            </a:pPr>
            <a:r>
              <a:rPr lang="en-US" sz="2400" dirty="0" smtClean="0">
                <a:solidFill>
                  <a:prstClr val="black"/>
                </a:solidFill>
                <a:ea typeface="Times New Roman" pitchFamily="18" charset="0"/>
                <a:cs typeface="Times New Roman" pitchFamily="18" charset="0"/>
              </a:rPr>
              <a:t>All the effluent is treated at the factory before discharge.</a:t>
            </a:r>
          </a:p>
          <a:p>
            <a:pPr marL="457200" lvl="0" indent="-457200"/>
            <a:endParaRPr lang="en-US" sz="2400" dirty="0" smtClean="0">
              <a:solidFill>
                <a:prstClr val="black"/>
              </a:solidFill>
              <a:ea typeface="Times New Roman" pitchFamily="18" charset="0"/>
              <a:cs typeface="Times New Roman" pitchFamily="18" charset="0"/>
            </a:endParaRPr>
          </a:p>
          <a:p>
            <a:pPr marL="457200" lvl="0" indent="-457200"/>
            <a:r>
              <a:rPr lang="en-US" sz="2400" b="1" dirty="0" smtClean="0">
                <a:solidFill>
                  <a:srgbClr val="FF0000"/>
                </a:solidFill>
                <a:ea typeface="Times New Roman" pitchFamily="18" charset="0"/>
                <a:cs typeface="Times New Roman" pitchFamily="18" charset="0"/>
              </a:rPr>
              <a:t>DISPOSAL</a:t>
            </a:r>
            <a:r>
              <a:rPr lang="en-US" sz="2400" dirty="0" smtClean="0">
                <a:solidFill>
                  <a:prstClr val="black"/>
                </a:solidFill>
                <a:ea typeface="Times New Roman" pitchFamily="18" charset="0"/>
                <a:cs typeface="Times New Roman" pitchFamily="18" charset="0"/>
              </a:rPr>
              <a:t> </a:t>
            </a:r>
          </a:p>
          <a:p>
            <a:pPr lvl="0" indent="-457200"/>
            <a:r>
              <a:rPr lang="en-US" sz="2400" b="1" dirty="0" smtClean="0">
                <a:solidFill>
                  <a:srgbClr val="C00000"/>
                </a:solidFill>
                <a:ea typeface="Times New Roman" pitchFamily="18" charset="0"/>
                <a:cs typeface="Times New Roman" pitchFamily="18" charset="0"/>
              </a:rPr>
              <a:t>Seas and rivers</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The simplest way of disposal will be on a sea coast or in a large       </a:t>
            </a:r>
          </a:p>
          <a:p>
            <a:pPr lvl="0" indent="-457200"/>
            <a:r>
              <a:rPr lang="en-US" sz="2400" dirty="0" smtClean="0">
                <a:solidFill>
                  <a:prstClr val="black"/>
                </a:solidFill>
                <a:ea typeface="Times New Roman" pitchFamily="18" charset="0"/>
                <a:cs typeface="Times New Roman" pitchFamily="18" charset="0"/>
              </a:rPr>
              <a:t>       estuary where the effluent is discharged through a pipeline </a:t>
            </a:r>
          </a:p>
          <a:p>
            <a:pPr lvl="0" indent="-457200"/>
            <a:r>
              <a:rPr lang="en-US" sz="2400" dirty="0" smtClean="0">
                <a:solidFill>
                  <a:prstClr val="black"/>
                </a:solidFill>
                <a:ea typeface="Times New Roman" pitchFamily="18" charset="0"/>
                <a:cs typeface="Times New Roman" pitchFamily="18" charset="0"/>
              </a:rPr>
              <a:t>       (installed by the factory or local authorities) extending below </a:t>
            </a:r>
          </a:p>
          <a:p>
            <a:pPr lvl="0" indent="-457200"/>
            <a:r>
              <a:rPr lang="en-US" sz="2400" dirty="0" smtClean="0">
                <a:solidFill>
                  <a:prstClr val="black"/>
                </a:solidFill>
                <a:ea typeface="Times New Roman" pitchFamily="18" charset="0"/>
                <a:cs typeface="Times New Roman" pitchFamily="18" charset="0"/>
              </a:rPr>
              <a:t>       the low-water mark.</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In such a case there may be little preliminary treatment which  </a:t>
            </a:r>
          </a:p>
          <a:p>
            <a:pPr lvl="0" indent="-457200"/>
            <a:r>
              <a:rPr lang="en-US" sz="2400" dirty="0" smtClean="0">
                <a:solidFill>
                  <a:prstClr val="black"/>
                </a:solidFill>
                <a:ea typeface="Times New Roman" pitchFamily="18" charset="0"/>
                <a:cs typeface="Times New Roman" pitchFamily="18" charset="0"/>
              </a:rPr>
              <a:t>       depend on the degree of dilution in the sea water. If effluents </a:t>
            </a:r>
          </a:p>
          <a:p>
            <a:pPr lvl="0" indent="-457200"/>
            <a:r>
              <a:rPr lang="en-US" sz="2400" dirty="0" smtClean="0">
                <a:solidFill>
                  <a:prstClr val="black"/>
                </a:solidFill>
                <a:ea typeface="Times New Roman" pitchFamily="18" charset="0"/>
                <a:cs typeface="Times New Roman" pitchFamily="18" charset="0"/>
              </a:rPr>
              <a:t>       are to be discharged into a river they must meet the </a:t>
            </a:r>
          </a:p>
          <a:p>
            <a:pPr lvl="0" indent="-457200"/>
            <a:r>
              <a:rPr lang="en-US" sz="2400" dirty="0" smtClean="0">
                <a:solidFill>
                  <a:prstClr val="black"/>
                </a:solidFill>
                <a:ea typeface="Times New Roman" pitchFamily="18" charset="0"/>
                <a:cs typeface="Times New Roman" pitchFamily="18" charset="0"/>
              </a:rPr>
              <a:t>       requirements of the local river or drainage authorities.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 In Britain there is a Royal Commission standard requiring a </a:t>
            </a:r>
          </a:p>
          <a:p>
            <a:pPr lvl="0" indent="-457200"/>
            <a:r>
              <a:rPr lang="en-US" sz="2400" dirty="0" smtClean="0">
                <a:solidFill>
                  <a:prstClr val="black"/>
                </a:solidFill>
                <a:ea typeface="Times New Roman" pitchFamily="18" charset="0"/>
                <a:cs typeface="Times New Roman" pitchFamily="18" charset="0"/>
              </a:rPr>
              <a:t>        maximum BOD (5 days) of 20 mg </a:t>
            </a:r>
            <a:r>
              <a:rPr lang="en-US" sz="2400" dirty="0" smtClean="0">
                <a:solidFill>
                  <a:prstClr val="black"/>
                </a:solidFill>
              </a:rPr>
              <a:t>dm</a:t>
            </a:r>
            <a:r>
              <a:rPr lang="en-US" sz="2400" baseline="30000" dirty="0" smtClean="0">
                <a:solidFill>
                  <a:prstClr val="black"/>
                </a:solidFill>
              </a:rPr>
              <a:t>-3</a:t>
            </a:r>
            <a:r>
              <a:rPr lang="en-US" sz="2400" dirty="0" smtClean="0">
                <a:solidFill>
                  <a:prstClr val="black"/>
                </a:solidFill>
                <a:ea typeface="Times New Roman" pitchFamily="18" charset="0"/>
                <a:cs typeface="Times New Roman" pitchFamily="18" charset="0"/>
              </a:rPr>
              <a:t> and 30 mg </a:t>
            </a:r>
            <a:r>
              <a:rPr lang="en-US" sz="2400" dirty="0" smtClean="0">
                <a:solidFill>
                  <a:prstClr val="black"/>
                </a:solidFill>
              </a:rPr>
              <a:t>dm</a:t>
            </a:r>
            <a:r>
              <a:rPr lang="en-US" sz="2400" baseline="30000" dirty="0" smtClean="0">
                <a:solidFill>
                  <a:prstClr val="black"/>
                </a:solidFill>
              </a:rPr>
              <a:t>-3</a:t>
            </a:r>
            <a:r>
              <a:rPr lang="en-US" sz="2400" dirty="0" smtClean="0">
                <a:solidFill>
                  <a:prstClr val="black"/>
                </a:solidFill>
                <a:ea typeface="Times New Roman" pitchFamily="18" charset="0"/>
                <a:cs typeface="Times New Roman" pitchFamily="18" charset="0"/>
              </a:rPr>
              <a:t> of </a:t>
            </a:r>
          </a:p>
          <a:p>
            <a:pPr lvl="0" indent="-457200"/>
            <a:r>
              <a:rPr lang="en-US" sz="2400" dirty="0" smtClean="0">
                <a:solidFill>
                  <a:prstClr val="black"/>
                </a:solidFill>
                <a:ea typeface="Times New Roman" pitchFamily="18" charset="0"/>
                <a:cs typeface="Times New Roman" pitchFamily="18" charset="0"/>
              </a:rPr>
              <a:t>        suspended solid matter (the 20:30 standard). </a:t>
            </a:r>
            <a:endParaRPr lang="en-US"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261402"/>
            <a:ext cx="8534400" cy="6432530"/>
          </a:xfrm>
          <a:prstGeom prst="rect">
            <a:avLst/>
          </a:prstGeom>
        </p:spPr>
        <p:txBody>
          <a:bodyPr wrap="square">
            <a:spAutoFit/>
          </a:bodyPr>
          <a:lstStyle/>
          <a:p>
            <a:r>
              <a:rPr lang="en-US" sz="2800" b="1" dirty="0" smtClean="0">
                <a:solidFill>
                  <a:srgbClr val="FF0000"/>
                </a:solidFill>
                <a:ea typeface="Times New Roman" pitchFamily="18" charset="0"/>
                <a:cs typeface="Times New Roman" pitchFamily="18" charset="0"/>
              </a:rPr>
              <a:t>Nature of effluent generated by fermentation industries </a:t>
            </a:r>
          </a:p>
          <a:p>
            <a:pPr>
              <a:buFont typeface="Arial" pitchFamily="34" charset="0"/>
              <a:buChar char="•"/>
            </a:pPr>
            <a:r>
              <a:rPr lang="en-US" sz="2400" dirty="0" smtClean="0">
                <a:solidFill>
                  <a:schemeClr val="bg1"/>
                </a:solidFill>
                <a:ea typeface="Times New Roman" pitchFamily="18" charset="0"/>
                <a:cs typeface="Times New Roman" pitchFamily="18" charset="0"/>
              </a:rPr>
              <a:t>  EVERY fermentation plant utilizes raw materials which are </a:t>
            </a:r>
          </a:p>
          <a:p>
            <a:r>
              <a:rPr lang="en-US" sz="2400" dirty="0" smtClean="0">
                <a:solidFill>
                  <a:schemeClr val="bg1"/>
                </a:solidFill>
                <a:ea typeface="Times New Roman" pitchFamily="18" charset="0"/>
                <a:cs typeface="Times New Roman" pitchFamily="18" charset="0"/>
              </a:rPr>
              <a:t>    converted to a variety of products. Depending on the individual </a:t>
            </a:r>
          </a:p>
          <a:p>
            <a:r>
              <a:rPr lang="en-US" sz="2400" dirty="0" smtClean="0">
                <a:solidFill>
                  <a:schemeClr val="bg1"/>
                </a:solidFill>
                <a:ea typeface="Times New Roman" pitchFamily="18" charset="0"/>
                <a:cs typeface="Times New Roman" pitchFamily="18" charset="0"/>
              </a:rPr>
              <a:t>    process, varying amounts of a range of waste materials are </a:t>
            </a:r>
          </a:p>
          <a:p>
            <a:r>
              <a:rPr lang="en-US" sz="2400" dirty="0" smtClean="0">
                <a:solidFill>
                  <a:schemeClr val="bg1"/>
                </a:solidFill>
                <a:ea typeface="Times New Roman" pitchFamily="18" charset="0"/>
                <a:cs typeface="Times New Roman" pitchFamily="18" charset="0"/>
              </a:rPr>
              <a:t>    produced. </a:t>
            </a:r>
          </a:p>
          <a:p>
            <a:pPr>
              <a:buFont typeface="Arial" pitchFamily="34" charset="0"/>
              <a:buChar char="•"/>
            </a:pPr>
            <a:r>
              <a:rPr lang="en-US" sz="2400" dirty="0" smtClean="0">
                <a:solidFill>
                  <a:schemeClr val="bg1"/>
                </a:solidFill>
                <a:ea typeface="Times New Roman" pitchFamily="18" charset="0"/>
                <a:cs typeface="Times New Roman" pitchFamily="18" charset="0"/>
              </a:rPr>
              <a:t>  Typical wastes might include unconsumed inorganic and organic </a:t>
            </a:r>
          </a:p>
          <a:p>
            <a:r>
              <a:rPr lang="en-US" sz="2400" dirty="0" smtClean="0">
                <a:solidFill>
                  <a:schemeClr val="bg1"/>
                </a:solidFill>
                <a:ea typeface="Times New Roman" pitchFamily="18" charset="0"/>
                <a:cs typeface="Times New Roman" pitchFamily="18" charset="0"/>
              </a:rPr>
              <a:t>    media components, microbial cells and other suspended solids,  </a:t>
            </a:r>
          </a:p>
          <a:p>
            <a:r>
              <a:rPr lang="en-US" sz="2400" dirty="0" smtClean="0">
                <a:solidFill>
                  <a:schemeClr val="bg1"/>
                </a:solidFill>
                <a:ea typeface="Times New Roman" pitchFamily="18" charset="0"/>
                <a:cs typeface="Times New Roman" pitchFamily="18" charset="0"/>
              </a:rPr>
              <a:t>    filter aids, waste wash water from cleansing operations, cooling </a:t>
            </a:r>
          </a:p>
          <a:p>
            <a:r>
              <a:rPr lang="en-US" sz="2400" dirty="0" smtClean="0">
                <a:solidFill>
                  <a:schemeClr val="bg1"/>
                </a:solidFill>
                <a:ea typeface="Times New Roman" pitchFamily="18" charset="0"/>
                <a:cs typeface="Times New Roman" pitchFamily="18" charset="0"/>
              </a:rPr>
              <a:t>    water, water containing traces of solvents, acids, alkalis, human </a:t>
            </a:r>
          </a:p>
          <a:p>
            <a:r>
              <a:rPr lang="en-US" sz="2400" dirty="0" smtClean="0">
                <a:solidFill>
                  <a:schemeClr val="bg1"/>
                </a:solidFill>
                <a:ea typeface="Times New Roman" pitchFamily="18" charset="0"/>
                <a:cs typeface="Times New Roman" pitchFamily="18" charset="0"/>
              </a:rPr>
              <a:t>    sewage, etc. </a:t>
            </a:r>
          </a:p>
          <a:p>
            <a:pPr>
              <a:buFont typeface="Arial" pitchFamily="34" charset="0"/>
              <a:buChar char="•"/>
            </a:pPr>
            <a:r>
              <a:rPr lang="en-US" sz="2400" dirty="0" smtClean="0">
                <a:solidFill>
                  <a:schemeClr val="bg1"/>
                </a:solidFill>
                <a:ea typeface="Times New Roman" pitchFamily="18" charset="0"/>
                <a:cs typeface="Times New Roman" pitchFamily="18" charset="0"/>
              </a:rPr>
              <a:t>  Historically, it was possible to dispose of wastes directly to a </a:t>
            </a:r>
          </a:p>
          <a:p>
            <a:r>
              <a:rPr lang="en-US" sz="2400" dirty="0" smtClean="0">
                <a:solidFill>
                  <a:schemeClr val="bg1"/>
                </a:solidFill>
                <a:ea typeface="Times New Roman" pitchFamily="18" charset="0"/>
                <a:cs typeface="Times New Roman" pitchFamily="18" charset="0"/>
              </a:rPr>
              <a:t>    convenient area of land or into a nearby watercourse. This cheap </a:t>
            </a:r>
          </a:p>
          <a:p>
            <a:r>
              <a:rPr lang="en-US" sz="2400" dirty="0" smtClean="0">
                <a:solidFill>
                  <a:schemeClr val="bg1"/>
                </a:solidFill>
                <a:ea typeface="Times New Roman" pitchFamily="18" charset="0"/>
                <a:cs typeface="Times New Roman" pitchFamily="18" charset="0"/>
              </a:rPr>
              <a:t>    and simple method of disposal is now very rarely possible, nor is </a:t>
            </a:r>
          </a:p>
          <a:p>
            <a:r>
              <a:rPr lang="en-US" sz="2400" dirty="0" smtClean="0">
                <a:solidFill>
                  <a:schemeClr val="bg1"/>
                </a:solidFill>
                <a:ea typeface="Times New Roman" pitchFamily="18" charset="0"/>
                <a:cs typeface="Times New Roman" pitchFamily="18" charset="0"/>
              </a:rPr>
              <a:t>    it environmentally desirable. </a:t>
            </a:r>
          </a:p>
          <a:p>
            <a:pPr>
              <a:buFont typeface="Arial" pitchFamily="34" charset="0"/>
              <a:buChar char="•"/>
            </a:pPr>
            <a:r>
              <a:rPr lang="en-US" sz="2400" dirty="0" smtClean="0">
                <a:solidFill>
                  <a:schemeClr val="bg1"/>
                </a:solidFill>
                <a:ea typeface="Times New Roman" pitchFamily="18" charset="0"/>
                <a:cs typeface="Times New Roman" pitchFamily="18" charset="0"/>
              </a:rPr>
              <a:t>  With increasing density of population and industrial expansion, </a:t>
            </a:r>
          </a:p>
          <a:p>
            <a:r>
              <a:rPr lang="en-US" sz="2400" dirty="0" smtClean="0">
                <a:solidFill>
                  <a:schemeClr val="bg1"/>
                </a:solidFill>
                <a:ea typeface="Times New Roman" pitchFamily="18" charset="0"/>
                <a:cs typeface="Times New Roman" pitchFamily="18" charset="0"/>
              </a:rPr>
              <a:t>    and greater awareness of the damage caused by pollution, there  </a:t>
            </a:r>
          </a:p>
          <a:p>
            <a:r>
              <a:rPr lang="en-US" sz="2400" dirty="0" smtClean="0">
                <a:solidFill>
                  <a:schemeClr val="bg1"/>
                </a:solidFill>
                <a:ea typeface="Times New Roman" pitchFamily="18" charset="0"/>
                <a:cs typeface="Times New Roman" pitchFamily="18" charset="0"/>
              </a:rPr>
              <a:t>    is a need for treatment and controlled disposal of waste. </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Stricter standards are often applied. levels of ammoniacal </a:t>
            </a:r>
          </a:p>
          <a:p>
            <a:pPr lvl="0" indent="-457200"/>
            <a:r>
              <a:rPr lang="en-US" sz="2400" dirty="0" smtClean="0">
                <a:solidFill>
                  <a:prstClr val="black"/>
                </a:solidFill>
                <a:ea typeface="Times New Roman" pitchFamily="18" charset="0"/>
                <a:cs typeface="Times New Roman" pitchFamily="18" charset="0"/>
              </a:rPr>
              <a:t>       nitrogen may be stipulated. As well as, often stringent upper </a:t>
            </a:r>
          </a:p>
          <a:p>
            <a:pPr lvl="0" indent="-457200"/>
            <a:r>
              <a:rPr lang="en-US" sz="2400" dirty="0" smtClean="0">
                <a:solidFill>
                  <a:prstClr val="black"/>
                </a:solidFill>
                <a:ea typeface="Times New Roman" pitchFamily="18" charset="0"/>
                <a:cs typeface="Times New Roman" pitchFamily="18" charset="0"/>
              </a:rPr>
              <a:t>       limits for toxic metals and chemicals which might kill the fauna </a:t>
            </a:r>
          </a:p>
          <a:p>
            <a:pPr lvl="0" indent="-457200"/>
            <a:r>
              <a:rPr lang="en-US" sz="2400" dirty="0" smtClean="0">
                <a:solidFill>
                  <a:prstClr val="black"/>
                </a:solidFill>
                <a:ea typeface="Times New Roman" pitchFamily="18" charset="0"/>
                <a:cs typeface="Times New Roman" pitchFamily="18" charset="0"/>
              </a:rPr>
              <a:t>       (particularly fish) and flora, e.g. sulphites, cyanides, phenols, </a:t>
            </a:r>
          </a:p>
          <a:p>
            <a:pPr lvl="0" indent="-457200"/>
            <a:r>
              <a:rPr lang="en-US" sz="2400" dirty="0" smtClean="0">
                <a:solidFill>
                  <a:prstClr val="black"/>
                </a:solidFill>
                <a:ea typeface="Times New Roman" pitchFamily="18" charset="0"/>
                <a:cs typeface="Times New Roman" pitchFamily="18" charset="0"/>
              </a:rPr>
              <a:t>       copper, zinc, cadmium, arsenic, etc.</a:t>
            </a:r>
          </a:p>
          <a:p>
            <a:pPr lvl="0" indent="-457200"/>
            <a:r>
              <a:rPr lang="en-US" sz="2400" b="1" dirty="0" smtClean="0">
                <a:solidFill>
                  <a:srgbClr val="C00000"/>
                </a:solidFill>
                <a:ea typeface="Times New Roman" pitchFamily="18" charset="0"/>
                <a:cs typeface="Times New Roman" pitchFamily="18" charset="0"/>
              </a:rPr>
              <a:t>Lagoons (oxidation ponds)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Lagoons, holding ponds, oxidation ponds, etc., may be used by    </a:t>
            </a:r>
          </a:p>
          <a:p>
            <a:pPr lvl="0" indent="-457200"/>
            <a:r>
              <a:rPr lang="en-US" sz="2400" dirty="0" smtClean="0">
                <a:solidFill>
                  <a:prstClr val="black"/>
                </a:solidFill>
                <a:ea typeface="Times New Roman" pitchFamily="18" charset="0"/>
                <a:cs typeface="Times New Roman" pitchFamily="18" charset="0"/>
              </a:rPr>
              <a:t>       a number of industries if land is available at a reasonable cost.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It is a method often used in seasonal industries where capital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investment in effluent plant is difficult to justify.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The lagoon normally consists of a volume of shallow water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enclosed by watertight embankments. </a:t>
            </a:r>
          </a:p>
          <a:p>
            <a:pPr lvl="0" indent="-457200">
              <a:buFont typeface="Arial" pitchFamily="34" charset="0"/>
              <a:buChar char="•"/>
            </a:pPr>
            <a:r>
              <a:rPr lang="en-US" sz="2400" dirty="0" smtClean="0">
                <a:solidFill>
                  <a:prstClr val="black"/>
                </a:solidFill>
                <a:ea typeface="Times New Roman" pitchFamily="18" charset="0"/>
                <a:cs typeface="Times New Roman" pitchFamily="18" charset="0"/>
              </a:rPr>
              <a:t>Oxidation ponds are typically 1-2 m deep. They can be designed </a:t>
            </a:r>
          </a:p>
          <a:p>
            <a:pPr lvl="0" indent="-457200"/>
            <a:r>
              <a:rPr lang="en-US" sz="2400" dirty="0" smtClean="0">
                <a:solidFill>
                  <a:prstClr val="black"/>
                </a:solidFill>
                <a:ea typeface="Times New Roman" pitchFamily="18" charset="0"/>
                <a:cs typeface="Times New Roman" pitchFamily="18" charset="0"/>
              </a:rPr>
              <a:t>       to maintain aerobic conditions throughout, but more </a:t>
            </a:r>
          </a:p>
          <a:p>
            <a:pPr lvl="0" indent="-457200"/>
            <a:r>
              <a:rPr lang="en-US" sz="2400" dirty="0" smtClean="0">
                <a:solidFill>
                  <a:prstClr val="black"/>
                </a:solidFill>
                <a:ea typeface="Times New Roman" pitchFamily="18" charset="0"/>
                <a:cs typeface="Times New Roman" pitchFamily="18" charset="0"/>
              </a:rPr>
              <a:t>      commonly decomposition at the surface is aerobic and that </a:t>
            </a:r>
          </a:p>
          <a:p>
            <a:pPr lvl="0" indent="-457200"/>
            <a:r>
              <a:rPr lang="en-US" sz="2400" dirty="0" smtClean="0">
                <a:solidFill>
                  <a:prstClr val="black"/>
                </a:solidFill>
                <a:ea typeface="Times New Roman" pitchFamily="18" charset="0"/>
                <a:cs typeface="Times New Roman" pitchFamily="18" charset="0"/>
              </a:rPr>
              <a:t>      nearer the bottom is </a:t>
            </a:r>
            <a:r>
              <a:rPr lang="en-US" sz="2400" dirty="0" err="1" smtClean="0">
                <a:solidFill>
                  <a:prstClr val="black"/>
                </a:solidFill>
                <a:ea typeface="Times New Roman" pitchFamily="18" charset="0"/>
                <a:cs typeface="Times New Roman" pitchFamily="18" charset="0"/>
              </a:rPr>
              <a:t>anacrobic</a:t>
            </a:r>
            <a:r>
              <a:rPr lang="en-US" sz="2400" dirty="0" smtClean="0">
                <a:solidFill>
                  <a:prstClr val="black"/>
                </a:solidFill>
                <a:ea typeface="Times New Roman" pitchFamily="18" charset="0"/>
                <a:cs typeface="Times New Roman" pitchFamily="18" charset="0"/>
              </a:rPr>
              <a:t> and they are then known as </a:t>
            </a:r>
          </a:p>
          <a:p>
            <a:pPr lvl="0" indent="-457200"/>
            <a:r>
              <a:rPr lang="en-US" sz="2400" dirty="0" smtClean="0">
                <a:solidFill>
                  <a:prstClr val="black"/>
                </a:solidFill>
                <a:ea typeface="Times New Roman" pitchFamily="18" charset="0"/>
                <a:cs typeface="Times New Roman" pitchFamily="18" charset="0"/>
              </a:rPr>
              <a:t>      facultative ponds. </a:t>
            </a:r>
            <a:endParaRPr lang="en-US"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4524315"/>
          </a:xfrm>
          <a:prstGeom prst="rect">
            <a:avLst/>
          </a:prstGeom>
        </p:spPr>
        <p:txBody>
          <a:bodyPr wrap="square">
            <a:spAutoFit/>
          </a:bodyPr>
          <a:lstStyle/>
          <a:p>
            <a:pPr>
              <a:buFont typeface="Arial" pitchFamily="34" charset="0"/>
              <a:buChar char="•"/>
            </a:pPr>
            <a:r>
              <a:rPr lang="en-US" sz="2400" dirty="0" smtClean="0">
                <a:solidFill>
                  <a:prstClr val="black"/>
                </a:solidFill>
                <a:ea typeface="Times New Roman" pitchFamily="18" charset="0"/>
                <a:cs typeface="Times New Roman" pitchFamily="18" charset="0"/>
              </a:rPr>
              <a:t>    Oxygen for aerobic degradation is provided both from the </a:t>
            </a:r>
          </a:p>
          <a:p>
            <a:r>
              <a:rPr lang="en-US" sz="2400" dirty="0" smtClean="0">
                <a:solidFill>
                  <a:prstClr val="black"/>
                </a:solidFill>
                <a:ea typeface="Times New Roman" pitchFamily="18" charset="0"/>
                <a:cs typeface="Times New Roman" pitchFamily="18" charset="0"/>
              </a:rPr>
              <a:t>      surface of the pond, and from algal photosynthesis.</a:t>
            </a:r>
          </a:p>
          <a:p>
            <a:pPr>
              <a:buFont typeface="Arial" pitchFamily="34" charset="0"/>
              <a:buChar char="•"/>
            </a:pPr>
            <a:r>
              <a:rPr lang="en-US" sz="2400" dirty="0" smtClean="0">
                <a:solidFill>
                  <a:prstClr val="black"/>
                </a:solidFill>
                <a:ea typeface="Times New Roman" pitchFamily="18" charset="0"/>
                <a:cs typeface="Times New Roman" pitchFamily="18" charset="0"/>
              </a:rPr>
              <a:t>    Deeper ponds (known as lagoons) are mechanically agitated to </a:t>
            </a:r>
          </a:p>
          <a:p>
            <a:r>
              <a:rPr lang="en-US" sz="2400" dirty="0" smtClean="0">
                <a:solidFill>
                  <a:prstClr val="black"/>
                </a:solidFill>
                <a:ea typeface="Times New Roman" pitchFamily="18" charset="0"/>
                <a:cs typeface="Times New Roman" pitchFamily="18" charset="0"/>
              </a:rPr>
              <a:t>      provide aeration. </a:t>
            </a:r>
          </a:p>
          <a:p>
            <a:pPr>
              <a:buFont typeface="Arial" pitchFamily="34" charset="0"/>
              <a:buChar char="•"/>
            </a:pPr>
            <a:r>
              <a:rPr lang="en-US" sz="2400" dirty="0" smtClean="0">
                <a:solidFill>
                  <a:prstClr val="black"/>
                </a:solidFill>
                <a:ea typeface="Times New Roman" pitchFamily="18" charset="0"/>
                <a:cs typeface="Times New Roman" pitchFamily="18" charset="0"/>
              </a:rPr>
              <a:t>    Lagoons are simple to build and operate, but are expensive in </a:t>
            </a:r>
          </a:p>
          <a:p>
            <a:r>
              <a:rPr lang="en-US" sz="2400" dirty="0" smtClean="0">
                <a:solidFill>
                  <a:prstClr val="black"/>
                </a:solidFill>
                <a:ea typeface="Times New Roman" pitchFamily="18" charset="0"/>
                <a:cs typeface="Times New Roman" pitchFamily="18" charset="0"/>
              </a:rPr>
              <a:t>     terms of land requirements. </a:t>
            </a:r>
          </a:p>
          <a:p>
            <a:pPr>
              <a:buFont typeface="Arial" pitchFamily="34" charset="0"/>
              <a:buChar char="•"/>
            </a:pPr>
            <a:r>
              <a:rPr lang="en-US" sz="2400" dirty="0" smtClean="0">
                <a:solidFill>
                  <a:prstClr val="black"/>
                </a:solidFill>
                <a:ea typeface="Times New Roman" pitchFamily="18" charset="0"/>
                <a:cs typeface="Times New Roman" pitchFamily="18" charset="0"/>
              </a:rPr>
              <a:t>   They may be used as the sole method of treatment, </a:t>
            </a:r>
          </a:p>
          <a:p>
            <a:r>
              <a:rPr lang="en-US" sz="2400" dirty="0" smtClean="0">
                <a:solidFill>
                  <a:prstClr val="black"/>
                </a:solidFill>
                <a:ea typeface="Times New Roman" pitchFamily="18" charset="0"/>
                <a:cs typeface="Times New Roman" pitchFamily="18" charset="0"/>
              </a:rPr>
              <a:t>     incorporating both physical (sedimentation) and biological </a:t>
            </a:r>
          </a:p>
          <a:p>
            <a:r>
              <a:rPr lang="en-US" sz="2400" dirty="0" smtClean="0">
                <a:solidFill>
                  <a:prstClr val="black"/>
                </a:solidFill>
                <a:ea typeface="Times New Roman" pitchFamily="18" charset="0"/>
                <a:cs typeface="Times New Roman" pitchFamily="18" charset="0"/>
              </a:rPr>
              <a:t>     processes, but the effluent produced may not reach locally </a:t>
            </a:r>
          </a:p>
          <a:p>
            <a:r>
              <a:rPr lang="en-US" sz="2400" dirty="0" smtClean="0">
                <a:solidFill>
                  <a:prstClr val="black"/>
                </a:solidFill>
                <a:ea typeface="Times New Roman" pitchFamily="18" charset="0"/>
                <a:cs typeface="Times New Roman" pitchFamily="18" charset="0"/>
              </a:rPr>
              <a:t>     acceptable standards.</a:t>
            </a:r>
          </a:p>
          <a:p>
            <a:pPr>
              <a:buFont typeface="Arial" pitchFamily="34" charset="0"/>
              <a:buChar char="•"/>
            </a:pPr>
            <a:r>
              <a:rPr lang="en-US" sz="2400" dirty="0" smtClean="0">
                <a:solidFill>
                  <a:prstClr val="black"/>
                </a:solidFill>
                <a:ea typeface="Times New Roman" pitchFamily="18" charset="0"/>
                <a:cs typeface="Times New Roman" pitchFamily="18" charset="0"/>
              </a:rPr>
              <a:t>   Alternatively they can provide an initial pretreatment or can be </a:t>
            </a:r>
          </a:p>
          <a:p>
            <a:r>
              <a:rPr lang="en-US" sz="2400" dirty="0" smtClean="0">
                <a:solidFill>
                  <a:prstClr val="black"/>
                </a:solidFill>
                <a:ea typeface="Times New Roman" pitchFamily="18" charset="0"/>
                <a:cs typeface="Times New Roman" pitchFamily="18" charset="0"/>
              </a:rPr>
              <a:t>    used to 'polish' effluent from secondary treatment processes.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r>
              <a:rPr lang="en-US" sz="2400" b="1" dirty="0" smtClean="0">
                <a:solidFill>
                  <a:srgbClr val="C00000"/>
                </a:solidFill>
                <a:ea typeface="Times New Roman" pitchFamily="18" charset="0"/>
                <a:cs typeface="Times New Roman" pitchFamily="18" charset="0"/>
              </a:rPr>
              <a:t>Spray Irrigation</a:t>
            </a:r>
          </a:p>
          <a:p>
            <a:pPr>
              <a:buFont typeface="Arial" pitchFamily="34" charset="0"/>
              <a:buChar char="•"/>
            </a:pPr>
            <a:r>
              <a:rPr lang="en-US" sz="2400" dirty="0" smtClean="0">
                <a:solidFill>
                  <a:prstClr val="black"/>
                </a:solidFill>
                <a:ea typeface="Times New Roman" pitchFamily="18" charset="0"/>
                <a:cs typeface="Times New Roman" pitchFamily="18" charset="0"/>
              </a:rPr>
              <a:t>  Liquid wastes can be applied directly to land as irrigation water  </a:t>
            </a:r>
          </a:p>
          <a:p>
            <a:r>
              <a:rPr lang="en-US" sz="2400" dirty="0" smtClean="0">
                <a:solidFill>
                  <a:prstClr val="black"/>
                </a:solidFill>
                <a:ea typeface="Times New Roman" pitchFamily="18" charset="0"/>
                <a:cs typeface="Times New Roman" pitchFamily="18" charset="0"/>
              </a:rPr>
              <a:t>   and fertilizer when they are claimed to have a number of </a:t>
            </a:r>
          </a:p>
          <a:p>
            <a:r>
              <a:rPr lang="en-US" sz="2400" dirty="0" smtClean="0">
                <a:solidFill>
                  <a:prstClr val="black"/>
                </a:solidFill>
                <a:ea typeface="Times New Roman" pitchFamily="18" charset="0"/>
                <a:cs typeface="Times New Roman" pitchFamily="18" charset="0"/>
              </a:rPr>
              <a:t>   beneficial effects on the soil and plants. If this method of disposal </a:t>
            </a:r>
          </a:p>
          <a:p>
            <a:r>
              <a:rPr lang="en-US" sz="2400" dirty="0" smtClean="0">
                <a:solidFill>
                  <a:prstClr val="black"/>
                </a:solidFill>
                <a:ea typeface="Times New Roman" pitchFamily="18" charset="0"/>
                <a:cs typeface="Times New Roman" pitchFamily="18" charset="0"/>
              </a:rPr>
              <a:t>   is to be used, then it is necessary to have a large area of land near </a:t>
            </a:r>
          </a:p>
          <a:p>
            <a:r>
              <a:rPr lang="en-US" sz="2400" dirty="0" smtClean="0">
                <a:solidFill>
                  <a:prstClr val="black"/>
                </a:solidFill>
                <a:ea typeface="Times New Roman" pitchFamily="18" charset="0"/>
                <a:cs typeface="Times New Roman" pitchFamily="18" charset="0"/>
              </a:rPr>
              <a:t>   to a manufacturing plant in an area of low to medium rainfall.  </a:t>
            </a:r>
          </a:p>
          <a:p>
            <a:pPr>
              <a:buFont typeface="Arial" pitchFamily="34" charset="0"/>
              <a:buChar char="•"/>
            </a:pPr>
            <a:r>
              <a:rPr lang="en-US" sz="2400" dirty="0" smtClean="0">
                <a:solidFill>
                  <a:prstClr val="black"/>
                </a:solidFill>
                <a:ea typeface="Times New Roman" pitchFamily="18" charset="0"/>
                <a:cs typeface="Times New Roman" pitchFamily="18" charset="0"/>
              </a:rPr>
              <a:t>  Pipeline costs will often restrict use of this technique. </a:t>
            </a:r>
          </a:p>
          <a:p>
            <a:pPr>
              <a:buFont typeface="Arial" pitchFamily="34" charset="0"/>
              <a:buChar char="•"/>
            </a:pPr>
            <a:r>
              <a:rPr lang="en-US" sz="2400" dirty="0" smtClean="0">
                <a:solidFill>
                  <a:prstClr val="black"/>
                </a:solidFill>
                <a:ea typeface="Times New Roman" pitchFamily="18" charset="0"/>
                <a:cs typeface="Times New Roman" pitchFamily="18" charset="0"/>
              </a:rPr>
              <a:t>  Colovos and Tinklenberg (1962) described the disposal of </a:t>
            </a:r>
          </a:p>
          <a:p>
            <a:r>
              <a:rPr lang="en-US" sz="2400" dirty="0" smtClean="0">
                <a:solidFill>
                  <a:prstClr val="black"/>
                </a:solidFill>
                <a:ea typeface="Times New Roman" pitchFamily="18" charset="0"/>
                <a:cs typeface="Times New Roman" pitchFamily="18" charset="0"/>
              </a:rPr>
              <a:t>   antibiotic and steroid wastes with BODs of 5000 to 20,000 </a:t>
            </a:r>
          </a:p>
          <a:p>
            <a:r>
              <a:rPr lang="en-US" sz="2400" dirty="0" smtClean="0">
                <a:solidFill>
                  <a:prstClr val="black"/>
                </a:solidFill>
                <a:ea typeface="Times New Roman" pitchFamily="18" charset="0"/>
                <a:cs typeface="Times New Roman" pitchFamily="18" charset="0"/>
              </a:rPr>
              <a:t>   mg </a:t>
            </a:r>
            <a:r>
              <a:rPr lang="en-US" sz="2400" dirty="0" smtClean="0">
                <a:solidFill>
                  <a:prstClr val="black"/>
                </a:solidFill>
              </a:rPr>
              <a:t>dm</a:t>
            </a:r>
            <a:r>
              <a:rPr lang="en-US" sz="2400" baseline="30000" dirty="0" smtClean="0">
                <a:solidFill>
                  <a:prstClr val="black"/>
                </a:solidFill>
              </a:rPr>
              <a:t>-3  </a:t>
            </a:r>
          </a:p>
          <a:p>
            <a:pPr>
              <a:buFont typeface="Arial" pitchFamily="34" charset="0"/>
              <a:buChar char="•"/>
            </a:pPr>
            <a:r>
              <a:rPr lang="en-US" sz="2400" baseline="30000" dirty="0" smtClean="0">
                <a:solidFill>
                  <a:prstClr val="black"/>
                </a:solidFill>
                <a:ea typeface="Times New Roman" pitchFamily="18" charset="0"/>
                <a:cs typeface="Times New Roman" pitchFamily="18" charset="0"/>
              </a:rPr>
              <a:t>  </a:t>
            </a:r>
            <a:r>
              <a:rPr lang="en-US" sz="2400" dirty="0" smtClean="0">
                <a:solidFill>
                  <a:prstClr val="black"/>
                </a:solidFill>
                <a:ea typeface="Times New Roman" pitchFamily="18" charset="0"/>
                <a:cs typeface="Times New Roman" pitchFamily="18" charset="0"/>
              </a:rPr>
              <a:t>These wastes were initially chlorinated to lower the BOD and </a:t>
            </a:r>
          </a:p>
          <a:p>
            <a:r>
              <a:rPr lang="en-US" sz="2400" dirty="0" smtClean="0">
                <a:solidFill>
                  <a:prstClr val="black"/>
                </a:solidFill>
                <a:ea typeface="Times New Roman" pitchFamily="18" charset="0"/>
                <a:cs typeface="Times New Roman" pitchFamily="18" charset="0"/>
              </a:rPr>
              <a:t>   reduce unpleasant odors and then sprayed on to land until the </a:t>
            </a:r>
          </a:p>
          <a:p>
            <a:r>
              <a:rPr lang="en-US" sz="2400" dirty="0" smtClean="0">
                <a:solidFill>
                  <a:prstClr val="black"/>
                </a:solidFill>
                <a:ea typeface="Times New Roman" pitchFamily="18" charset="0"/>
                <a:cs typeface="Times New Roman" pitchFamily="18" charset="0"/>
              </a:rPr>
              <a:t>   equivalent of 38 mm of rainfall was reached. </a:t>
            </a:r>
          </a:p>
          <a:p>
            <a:pPr>
              <a:buFont typeface="Arial" pitchFamily="34" charset="0"/>
              <a:buChar char="•"/>
            </a:pPr>
            <a:r>
              <a:rPr lang="en-US" sz="2400" dirty="0" smtClean="0">
                <a:solidFill>
                  <a:prstClr val="black"/>
                </a:solidFill>
                <a:ea typeface="Times New Roman" pitchFamily="18" charset="0"/>
                <a:cs typeface="Times New Roman" pitchFamily="18" charset="0"/>
              </a:rPr>
              <a:t> This process was repeated at monthly intervals and improved  </a:t>
            </a:r>
          </a:p>
          <a:p>
            <a:r>
              <a:rPr lang="en-US" sz="2400" dirty="0" smtClean="0">
                <a:solidFill>
                  <a:prstClr val="black"/>
                </a:solidFill>
                <a:ea typeface="Times New Roman" pitchFamily="18" charset="0"/>
                <a:cs typeface="Times New Roman" pitchFamily="18" charset="0"/>
              </a:rPr>
              <a:t>   plant growth When appropriate, solid wastes may be spread onto </a:t>
            </a:r>
          </a:p>
          <a:p>
            <a:r>
              <a:rPr lang="en-US" sz="2400" dirty="0" smtClean="0">
                <a:solidFill>
                  <a:prstClr val="black"/>
                </a:solidFill>
                <a:ea typeface="Times New Roman" pitchFamily="18" charset="0"/>
                <a:cs typeface="Times New Roman" pitchFamily="18" charset="0"/>
              </a:rPr>
              <a:t>   land as a fertilizer and soil conditioner. </a:t>
            </a:r>
            <a:endParaRPr 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ea typeface="Times New Roman" pitchFamily="18" charset="0"/>
                <a:cs typeface="Times New Roman" pitchFamily="18" charset="0"/>
              </a:rPr>
              <a:t>  This practice is common with sewage sludges. </a:t>
            </a:r>
          </a:p>
          <a:p>
            <a:pPr lvl="0">
              <a:buFont typeface="Arial" pitchFamily="34" charset="0"/>
              <a:buChar char="•"/>
            </a:pPr>
            <a:r>
              <a:rPr lang="en-US" sz="2400" dirty="0" smtClean="0">
                <a:solidFill>
                  <a:prstClr val="black"/>
                </a:solidFill>
                <a:ea typeface="Times New Roman" pitchFamily="18" charset="0"/>
                <a:cs typeface="Times New Roman" pitchFamily="18" charset="0"/>
              </a:rPr>
              <a:t>  Mbagwu and </a:t>
            </a:r>
            <a:r>
              <a:rPr lang="en-US" sz="2400" dirty="0" err="1" smtClean="0">
                <a:solidFill>
                  <a:prstClr val="black"/>
                </a:solidFill>
                <a:ea typeface="Times New Roman" pitchFamily="18" charset="0"/>
                <a:cs typeface="Times New Roman" pitchFamily="18" charset="0"/>
              </a:rPr>
              <a:t>Ekwealor</a:t>
            </a:r>
            <a:r>
              <a:rPr lang="en-US" sz="2400" dirty="0" smtClean="0">
                <a:solidFill>
                  <a:prstClr val="black"/>
                </a:solidFill>
                <a:ea typeface="Times New Roman" pitchFamily="18" charset="0"/>
                <a:cs typeface="Times New Roman" pitchFamily="18" charset="0"/>
              </a:rPr>
              <a:t> (1990) report the use of spent brewers </a:t>
            </a:r>
          </a:p>
          <a:p>
            <a:pPr lvl="0"/>
            <a:r>
              <a:rPr lang="en-US" sz="2400" dirty="0" smtClean="0">
                <a:solidFill>
                  <a:prstClr val="black"/>
                </a:solidFill>
                <a:ea typeface="Times New Roman" pitchFamily="18" charset="0"/>
                <a:cs typeface="Times New Roman" pitchFamily="18" charset="0"/>
              </a:rPr>
              <a:t>    grains to improve the productivity of fragile soils. </a:t>
            </a:r>
          </a:p>
          <a:p>
            <a:pPr lvl="0">
              <a:buFont typeface="Arial" pitchFamily="34" charset="0"/>
              <a:buChar char="•"/>
            </a:pPr>
            <a:r>
              <a:rPr lang="en-US" sz="2400" dirty="0" smtClean="0">
                <a:solidFill>
                  <a:prstClr val="black"/>
                </a:solidFill>
                <a:ea typeface="Times New Roman" pitchFamily="18" charset="0"/>
                <a:cs typeface="Times New Roman" pitchFamily="18" charset="0"/>
              </a:rPr>
              <a:t>  Irrespective of whether the waste is liquid or solid, the </a:t>
            </a:r>
          </a:p>
          <a:p>
            <a:pPr lvl="0"/>
            <a:r>
              <a:rPr lang="en-US" sz="2400" dirty="0" smtClean="0">
                <a:solidFill>
                  <a:prstClr val="black"/>
                </a:solidFill>
                <a:ea typeface="Times New Roman" pitchFamily="18" charset="0"/>
                <a:cs typeface="Times New Roman" pitchFamily="18" charset="0"/>
              </a:rPr>
              <a:t>    concentration of heavy metals and certain organic components </a:t>
            </a:r>
          </a:p>
          <a:p>
            <a:pPr lvl="0"/>
            <a:r>
              <a:rPr lang="en-US" sz="2400" dirty="0" smtClean="0">
                <a:solidFill>
                  <a:prstClr val="black"/>
                </a:solidFill>
                <a:ea typeface="Times New Roman" pitchFamily="18" charset="0"/>
                <a:cs typeface="Times New Roman" pitchFamily="18" charset="0"/>
              </a:rPr>
              <a:t>    will require careful monitoring and control to safeguard the </a:t>
            </a:r>
          </a:p>
          <a:p>
            <a:pPr lvl="0"/>
            <a:r>
              <a:rPr lang="en-US" sz="2400" dirty="0" smtClean="0">
                <a:solidFill>
                  <a:prstClr val="black"/>
                </a:solidFill>
                <a:ea typeface="Times New Roman" pitchFamily="18" charset="0"/>
                <a:cs typeface="Times New Roman" pitchFamily="18" charset="0"/>
              </a:rPr>
              <a:t>    environment and public health. </a:t>
            </a:r>
          </a:p>
          <a:p>
            <a:pPr lvl="0"/>
            <a:r>
              <a:rPr lang="en-US" sz="2400" b="1" dirty="0" smtClean="0">
                <a:solidFill>
                  <a:srgbClr val="C00000"/>
                </a:solidFill>
                <a:ea typeface="Times New Roman" pitchFamily="18" charset="0"/>
                <a:cs typeface="Times New Roman" pitchFamily="18" charset="0"/>
              </a:rPr>
              <a:t>Well disposal</a:t>
            </a:r>
          </a:p>
          <a:p>
            <a:pPr lvl="0">
              <a:buFont typeface="Arial" pitchFamily="34" charset="0"/>
              <a:buChar char="•"/>
            </a:pPr>
            <a:r>
              <a:rPr lang="en-US" sz="2400" dirty="0" smtClean="0">
                <a:solidFill>
                  <a:prstClr val="black"/>
                </a:solidFill>
                <a:ea typeface="Times New Roman" pitchFamily="18" charset="0"/>
                <a:cs typeface="Times New Roman" pitchFamily="18" charset="0"/>
              </a:rPr>
              <a:t>  Disused wells, boreholes or mine shafts may provide an ideal, </a:t>
            </a:r>
          </a:p>
          <a:p>
            <a:pPr lvl="0"/>
            <a:r>
              <a:rPr lang="en-US" sz="2400" dirty="0" smtClean="0">
                <a:solidFill>
                  <a:prstClr val="black"/>
                </a:solidFill>
                <a:ea typeface="Times New Roman" pitchFamily="18" charset="0"/>
                <a:cs typeface="Times New Roman" pitchFamily="18" charset="0"/>
              </a:rPr>
              <a:t>   cheap method for disposal when the volume of waste is limited, </a:t>
            </a:r>
          </a:p>
          <a:p>
            <a:pPr lvl="0"/>
            <a:r>
              <a:rPr lang="en-US" sz="2400" dirty="0" smtClean="0">
                <a:solidFill>
                  <a:prstClr val="black"/>
                </a:solidFill>
                <a:ea typeface="Times New Roman" pitchFamily="18" charset="0"/>
                <a:cs typeface="Times New Roman" pitchFamily="18" charset="0"/>
              </a:rPr>
              <a:t>   the underground strata are suitable and the chances of </a:t>
            </a:r>
          </a:p>
          <a:p>
            <a:pPr lvl="0"/>
            <a:r>
              <a:rPr lang="en-US" sz="2400" dirty="0" smtClean="0">
                <a:solidFill>
                  <a:prstClr val="black"/>
                </a:solidFill>
                <a:ea typeface="Times New Roman" pitchFamily="18" charset="0"/>
                <a:cs typeface="Times New Roman" pitchFamily="18" charset="0"/>
              </a:rPr>
              <a:t>   contamination of water supplies utilized by water authorities are </a:t>
            </a:r>
          </a:p>
          <a:p>
            <a:pPr lvl="0"/>
            <a:r>
              <a:rPr lang="en-US" sz="2400" dirty="0" smtClean="0">
                <a:solidFill>
                  <a:prstClr val="black"/>
                </a:solidFill>
                <a:ea typeface="Times New Roman" pitchFamily="18" charset="0"/>
                <a:cs typeface="Times New Roman" pitchFamily="18" charset="0"/>
              </a:rPr>
              <a:t>   negligible. </a:t>
            </a:r>
          </a:p>
          <a:p>
            <a:pPr lvl="0">
              <a:buFont typeface="Arial" pitchFamily="34" charset="0"/>
              <a:buChar char="•"/>
            </a:pPr>
            <a:r>
              <a:rPr lang="en-US" sz="2400" dirty="0" smtClean="0">
                <a:solidFill>
                  <a:prstClr val="black"/>
                </a:solidFill>
                <a:ea typeface="Times New Roman" pitchFamily="18" charset="0"/>
                <a:cs typeface="Times New Roman" pitchFamily="18" charset="0"/>
              </a:rPr>
              <a:t> Melcher (1962) has described the use of wells 500-m deep for the </a:t>
            </a:r>
          </a:p>
          <a:p>
            <a:pPr lvl="0"/>
            <a:r>
              <a:rPr lang="en-US" sz="2400" dirty="0" smtClean="0">
                <a:solidFill>
                  <a:prstClr val="black"/>
                </a:solidFill>
                <a:ea typeface="Times New Roman" pitchFamily="18" charset="0"/>
                <a:cs typeface="Times New Roman" pitchFamily="18" charset="0"/>
              </a:rPr>
              <a:t>  daily disposal of:.</a:t>
            </a:r>
            <a:endParaRPr 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4893647"/>
          </a:xfrm>
          <a:prstGeom prst="rect">
            <a:avLst/>
          </a:prstGeom>
        </p:spPr>
        <p:txBody>
          <a:bodyPr wrap="square">
            <a:spAutoFit/>
          </a:bodyPr>
          <a:lstStyle/>
          <a:p>
            <a:r>
              <a:rPr lang="en-US" sz="2400" dirty="0" smtClean="0">
                <a:solidFill>
                  <a:prstClr val="black"/>
                </a:solidFill>
                <a:ea typeface="Times New Roman" pitchFamily="18" charset="0"/>
                <a:cs typeface="Times New Roman" pitchFamily="18" charset="0"/>
              </a:rPr>
              <a:t>Acetic acid                     900 kg</a:t>
            </a:r>
          </a:p>
          <a:p>
            <a:r>
              <a:rPr lang="en-US" sz="2400" dirty="0" smtClean="0">
                <a:solidFill>
                  <a:prstClr val="black"/>
                </a:solidFill>
                <a:ea typeface="Times New Roman" pitchFamily="18" charset="0"/>
                <a:cs typeface="Times New Roman" pitchFamily="18" charset="0"/>
              </a:rPr>
              <a:t>Ammonium acetate     900 kg </a:t>
            </a:r>
          </a:p>
          <a:p>
            <a:r>
              <a:rPr lang="en-US" sz="2400" dirty="0" smtClean="0">
                <a:solidFill>
                  <a:prstClr val="black"/>
                </a:solidFill>
                <a:ea typeface="Times New Roman" pitchFamily="18" charset="0"/>
                <a:cs typeface="Times New Roman" pitchFamily="18" charset="0"/>
              </a:rPr>
              <a:t>Sodium acetate            760 kg </a:t>
            </a:r>
          </a:p>
          <a:p>
            <a:r>
              <a:rPr lang="en-US" sz="2400" dirty="0" smtClean="0">
                <a:solidFill>
                  <a:prstClr val="black"/>
                </a:solidFill>
                <a:ea typeface="Times New Roman" pitchFamily="18" charset="0"/>
                <a:cs typeface="Times New Roman" pitchFamily="18" charset="0"/>
              </a:rPr>
              <a:t>Sodium chloride          450 kg</a:t>
            </a:r>
          </a:p>
          <a:p>
            <a:r>
              <a:rPr lang="en-US" sz="2400" dirty="0" smtClean="0">
                <a:solidFill>
                  <a:prstClr val="black"/>
                </a:solidFill>
                <a:ea typeface="Times New Roman" pitchFamily="18" charset="0"/>
                <a:cs typeface="Times New Roman" pitchFamily="18" charset="0"/>
              </a:rPr>
              <a:t>Sodium and ammonium bromide 225 kg</a:t>
            </a:r>
          </a:p>
          <a:p>
            <a:r>
              <a:rPr lang="en-US" sz="2400" dirty="0" smtClean="0">
                <a:solidFill>
                  <a:prstClr val="black"/>
                </a:solidFill>
                <a:ea typeface="Times New Roman" pitchFamily="18" charset="0"/>
                <a:cs typeface="Times New Roman" pitchFamily="18" charset="0"/>
              </a:rPr>
              <a:t> </a:t>
            </a:r>
          </a:p>
          <a:p>
            <a:pPr>
              <a:buFont typeface="Arial" pitchFamily="34" charset="0"/>
              <a:buChar char="•"/>
            </a:pPr>
            <a:r>
              <a:rPr lang="en-US" sz="2400" dirty="0" smtClean="0">
                <a:solidFill>
                  <a:prstClr val="black"/>
                </a:solidFill>
                <a:ea typeface="Times New Roman" pitchFamily="18" charset="0"/>
                <a:cs typeface="Times New Roman" pitchFamily="18" charset="0"/>
              </a:rPr>
              <a:t>  Methanol, xylene, tars and organic compounds. This mixture had </a:t>
            </a:r>
          </a:p>
          <a:p>
            <a:r>
              <a:rPr lang="en-US" sz="2400" dirty="0" smtClean="0">
                <a:solidFill>
                  <a:prstClr val="black"/>
                </a:solidFill>
                <a:ea typeface="Times New Roman" pitchFamily="18" charset="0"/>
                <a:cs typeface="Times New Roman" pitchFamily="18" charset="0"/>
              </a:rPr>
              <a:t>    a pH of 4 to 5 and a COD of 40,000 to 60,000 mg </a:t>
            </a:r>
            <a:r>
              <a:rPr lang="en-US" sz="2400" dirty="0" smtClean="0">
                <a:solidFill>
                  <a:prstClr val="black"/>
                </a:solidFill>
              </a:rPr>
              <a:t>dm</a:t>
            </a:r>
            <a:r>
              <a:rPr lang="en-US" sz="2400" baseline="30000" dirty="0" smtClean="0">
                <a:solidFill>
                  <a:prstClr val="black"/>
                </a:solidFill>
              </a:rPr>
              <a:t>-3 </a:t>
            </a:r>
            <a:r>
              <a:rPr lang="en-US" sz="2400" dirty="0" smtClean="0">
                <a:solidFill>
                  <a:prstClr val="black"/>
                </a:solidFill>
                <a:ea typeface="Times New Roman" pitchFamily="18" charset="0"/>
                <a:cs typeface="Times New Roman" pitchFamily="18" charset="0"/>
              </a:rPr>
              <a:t>rising to </a:t>
            </a:r>
          </a:p>
          <a:p>
            <a:r>
              <a:rPr lang="en-US" sz="2400" dirty="0" smtClean="0">
                <a:solidFill>
                  <a:prstClr val="black"/>
                </a:solidFill>
                <a:ea typeface="Times New Roman" pitchFamily="18" charset="0"/>
                <a:cs typeface="Times New Roman" pitchFamily="18" charset="0"/>
              </a:rPr>
              <a:t>    100,000 mg </a:t>
            </a:r>
            <a:r>
              <a:rPr lang="en-US" sz="2400" dirty="0" smtClean="0">
                <a:solidFill>
                  <a:prstClr val="black"/>
                </a:solidFill>
              </a:rPr>
              <a:t>dm</a:t>
            </a:r>
            <a:r>
              <a:rPr lang="en-US" sz="2400" baseline="30000" dirty="0" smtClean="0">
                <a:solidFill>
                  <a:prstClr val="black"/>
                </a:solidFill>
              </a:rPr>
              <a:t>-3 </a:t>
            </a:r>
            <a:r>
              <a:rPr lang="en-US" sz="2400" dirty="0" smtClean="0">
                <a:solidFill>
                  <a:prstClr val="black"/>
                </a:solidFill>
                <a:ea typeface="Times New Roman" pitchFamily="18" charset="0"/>
                <a:cs typeface="Times New Roman" pitchFamily="18" charset="0"/>
              </a:rPr>
              <a:t>and was pumped into the wells at 50 to 100 </a:t>
            </a:r>
          </a:p>
          <a:p>
            <a:r>
              <a:rPr lang="en-US" sz="2400" dirty="0" smtClean="0">
                <a:solidFill>
                  <a:prstClr val="black"/>
                </a:solidFill>
                <a:cs typeface="Times New Roman" pitchFamily="18" charset="0"/>
              </a:rPr>
              <a:t>    </a:t>
            </a:r>
            <a:r>
              <a:rPr lang="en-US" sz="2400" dirty="0" smtClean="0">
                <a:solidFill>
                  <a:prstClr val="black"/>
                </a:solidFill>
              </a:rPr>
              <a:t>dm</a:t>
            </a:r>
            <a:r>
              <a:rPr lang="en-US" sz="2400" baseline="30000" dirty="0" smtClean="0">
                <a:solidFill>
                  <a:prstClr val="black"/>
                </a:solidFill>
              </a:rPr>
              <a:t>-3 </a:t>
            </a:r>
            <a:r>
              <a:rPr lang="en-US" sz="2400" dirty="0" smtClean="0">
                <a:solidFill>
                  <a:prstClr val="black"/>
                </a:solidFill>
                <a:ea typeface="Times New Roman" pitchFamily="18" charset="0"/>
                <a:cs typeface="Times New Roman" pitchFamily="18" charset="0"/>
              </a:rPr>
              <a:t>min</a:t>
            </a:r>
            <a:r>
              <a:rPr lang="en-US" sz="2400" baseline="30000" dirty="0" smtClean="0">
                <a:solidFill>
                  <a:prstClr val="black"/>
                </a:solidFill>
                <a:ea typeface="Times New Roman" pitchFamily="18" charset="0"/>
                <a:cs typeface="Times New Roman" pitchFamily="18" charset="0"/>
              </a:rPr>
              <a:t>-1</a:t>
            </a:r>
            <a:r>
              <a:rPr lang="en-US" sz="2400" dirty="0" smtClean="0">
                <a:solidFill>
                  <a:prstClr val="black"/>
                </a:solidFill>
                <a:ea typeface="Times New Roman" pitchFamily="18" charset="0"/>
                <a:cs typeface="Times New Roman" pitchFamily="18" charset="0"/>
              </a:rPr>
              <a:t>. </a:t>
            </a:r>
          </a:p>
          <a:p>
            <a:pPr>
              <a:buFont typeface="Arial" pitchFamily="34" charset="0"/>
              <a:buChar char="•"/>
            </a:pPr>
            <a:r>
              <a:rPr lang="en-US" sz="2400" dirty="0" smtClean="0">
                <a:solidFill>
                  <a:prstClr val="black"/>
                </a:solidFill>
                <a:ea typeface="Times New Roman" pitchFamily="18" charset="0"/>
                <a:cs typeface="Times New Roman" pitchFamily="18" charset="0"/>
              </a:rPr>
              <a:t>  Careful hydro geological surveys will be needed to prove that </a:t>
            </a:r>
          </a:p>
          <a:p>
            <a:r>
              <a:rPr lang="en-US" sz="2400" dirty="0" smtClean="0">
                <a:solidFill>
                  <a:prstClr val="black"/>
                </a:solidFill>
                <a:ea typeface="Times New Roman" pitchFamily="18" charset="0"/>
                <a:cs typeface="Times New Roman" pitchFamily="18" charset="0"/>
              </a:rPr>
              <a:t>    waste disposal in wells will not cause pollution of aquifers and </a:t>
            </a:r>
          </a:p>
          <a:p>
            <a:r>
              <a:rPr lang="en-US" sz="2400" dirty="0" smtClean="0">
                <a:solidFill>
                  <a:prstClr val="black"/>
                </a:solidFill>
                <a:ea typeface="Times New Roman" pitchFamily="18" charset="0"/>
                <a:cs typeface="Times New Roman" pitchFamily="18" charset="0"/>
              </a:rPr>
              <a:t>    threaten groundwater supplies.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370975"/>
          </a:xfrm>
          <a:prstGeom prst="rect">
            <a:avLst/>
          </a:prstGeom>
        </p:spPr>
        <p:txBody>
          <a:bodyPr wrap="square">
            <a:spAutoFit/>
          </a:bodyPr>
          <a:lstStyle/>
          <a:p>
            <a:r>
              <a:rPr lang="en-US" sz="2400" b="1" dirty="0" smtClean="0">
                <a:solidFill>
                  <a:srgbClr val="C00000"/>
                </a:solidFill>
              </a:rPr>
              <a:t>Land filling</a:t>
            </a:r>
          </a:p>
          <a:p>
            <a:pPr>
              <a:buFont typeface="Arial" pitchFamily="34" charset="0"/>
              <a:buChar char="•"/>
            </a:pPr>
            <a:r>
              <a:rPr lang="en-US" sz="2400" dirty="0" smtClean="0">
                <a:solidFill>
                  <a:schemeClr val="bg1"/>
                </a:solidFill>
              </a:rPr>
              <a:t>  Land filling is a disposal method for municipal solid waste (MSW)  </a:t>
            </a:r>
          </a:p>
          <a:p>
            <a:r>
              <a:rPr lang="en-US" sz="2400" dirty="0" smtClean="0">
                <a:solidFill>
                  <a:schemeClr val="bg1"/>
                </a:solidFill>
              </a:rPr>
              <a:t>   and industrial waste. It utilizes natural or man made voids </a:t>
            </a:r>
          </a:p>
          <a:p>
            <a:r>
              <a:rPr lang="en-US" sz="2400" dirty="0" smtClean="0">
                <a:solidFill>
                  <a:schemeClr val="bg1"/>
                </a:solidFill>
              </a:rPr>
              <a:t>   (e.g. disused clay pits) into which the waste is deposited. </a:t>
            </a:r>
          </a:p>
          <a:p>
            <a:pPr>
              <a:buFont typeface="Arial" pitchFamily="34" charset="0"/>
              <a:buChar char="•"/>
            </a:pPr>
            <a:r>
              <a:rPr lang="en-US" sz="2400" dirty="0" smtClean="0">
                <a:solidFill>
                  <a:schemeClr val="bg1"/>
                </a:solidFill>
              </a:rPr>
              <a:t>  Both solid and liquid wastes can be deposited depending on </a:t>
            </a:r>
          </a:p>
          <a:p>
            <a:r>
              <a:rPr lang="en-US" sz="2400" dirty="0" smtClean="0">
                <a:solidFill>
                  <a:schemeClr val="bg1"/>
                </a:solidFill>
              </a:rPr>
              <a:t>    restrictions imposed by the site licence. </a:t>
            </a:r>
          </a:p>
          <a:p>
            <a:pPr>
              <a:buFont typeface="Arial" pitchFamily="34" charset="0"/>
              <a:buChar char="•"/>
            </a:pPr>
            <a:r>
              <a:rPr lang="en-US" sz="2400" dirty="0" smtClean="0">
                <a:solidFill>
                  <a:schemeClr val="bg1"/>
                </a:solidFill>
              </a:rPr>
              <a:t>  Strict controls exist on the amount of liquid and toxic materials </a:t>
            </a:r>
          </a:p>
          <a:p>
            <a:r>
              <a:rPr lang="en-US" sz="2400" dirty="0" smtClean="0">
                <a:solidFill>
                  <a:schemeClr val="bg1"/>
                </a:solidFill>
              </a:rPr>
              <a:t>   which can be accepted because of the threat of groundwater </a:t>
            </a:r>
          </a:p>
          <a:p>
            <a:r>
              <a:rPr lang="en-US" sz="2400" dirty="0" smtClean="0">
                <a:solidFill>
                  <a:schemeClr val="bg1"/>
                </a:solidFill>
              </a:rPr>
              <a:t>   pollution if leachate (a liquid having BOD levels up to 30,000 mg </a:t>
            </a:r>
          </a:p>
          <a:p>
            <a:r>
              <a:rPr lang="en-US" sz="2400" dirty="0" smtClean="0">
                <a:solidFill>
                  <a:schemeClr val="bg1"/>
                </a:solidFill>
              </a:rPr>
              <a:t>   </a:t>
            </a:r>
            <a:r>
              <a:rPr lang="en-US" sz="2400" dirty="0" smtClean="0">
                <a:solidFill>
                  <a:prstClr val="black"/>
                </a:solidFill>
              </a:rPr>
              <a:t>dm</a:t>
            </a:r>
            <a:r>
              <a:rPr lang="en-US" sz="2400" baseline="30000" dirty="0" smtClean="0">
                <a:solidFill>
                  <a:prstClr val="black"/>
                </a:solidFill>
              </a:rPr>
              <a:t>-3</a:t>
            </a:r>
            <a:r>
              <a:rPr lang="en-US" sz="2400" dirty="0" smtClean="0">
                <a:solidFill>
                  <a:schemeClr val="bg1"/>
                </a:solidFill>
              </a:rPr>
              <a:t>) escapes from the site. </a:t>
            </a:r>
          </a:p>
          <a:p>
            <a:pPr>
              <a:buFont typeface="Arial" pitchFamily="34" charset="0"/>
              <a:buChar char="•"/>
            </a:pPr>
            <a:r>
              <a:rPr lang="en-US" sz="2400" dirty="0" smtClean="0">
                <a:solidFill>
                  <a:schemeClr val="bg1"/>
                </a:solidFill>
              </a:rPr>
              <a:t>  Leachate is generated from liquid deposited in the site, water </a:t>
            </a:r>
          </a:p>
          <a:p>
            <a:r>
              <a:rPr lang="en-US" sz="2400" dirty="0" smtClean="0">
                <a:solidFill>
                  <a:schemeClr val="bg1"/>
                </a:solidFill>
              </a:rPr>
              <a:t>    entering the site naturally via precipitation or surface run-off and </a:t>
            </a:r>
          </a:p>
          <a:p>
            <a:r>
              <a:rPr lang="en-US" sz="2400" dirty="0" smtClean="0">
                <a:solidFill>
                  <a:schemeClr val="bg1"/>
                </a:solidFill>
              </a:rPr>
              <a:t>    by anaerobic microbial action as organic matter in the landfill is </a:t>
            </a:r>
          </a:p>
          <a:p>
            <a:r>
              <a:rPr lang="en-US" sz="2400" dirty="0" smtClean="0">
                <a:solidFill>
                  <a:schemeClr val="bg1"/>
                </a:solidFill>
              </a:rPr>
              <a:t>    degraded. </a:t>
            </a:r>
          </a:p>
          <a:p>
            <a:pPr>
              <a:buFont typeface="Arial" pitchFamily="34" charset="0"/>
              <a:buChar char="•"/>
            </a:pPr>
            <a:r>
              <a:rPr lang="en-US" sz="2400" dirty="0" smtClean="0">
                <a:solidFill>
                  <a:schemeClr val="bg1"/>
                </a:solidFill>
              </a:rPr>
              <a:t>  Microbial action similar to that in anaerobic digesters leads to the </a:t>
            </a:r>
          </a:p>
          <a:p>
            <a:r>
              <a:rPr lang="en-US" sz="2400" dirty="0" smtClean="0">
                <a:solidFill>
                  <a:schemeClr val="bg1"/>
                </a:solidFill>
              </a:rPr>
              <a:t>    production of landfill gas (LFG) which, being 50-60 methane can, </a:t>
            </a:r>
          </a:p>
          <a:p>
            <a:r>
              <a:rPr lang="en-US" sz="2400" dirty="0" smtClean="0">
                <a:solidFill>
                  <a:schemeClr val="bg1"/>
                </a:solidFill>
              </a:rPr>
              <a:t>    if collected efficiently, provide a useful source of energy. </a:t>
            </a:r>
            <a:endParaRPr lang="en-US" sz="24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97346"/>
            <a:ext cx="8610600" cy="6370975"/>
          </a:xfrm>
          <a:prstGeom prst="rect">
            <a:avLst/>
          </a:prstGeom>
        </p:spPr>
        <p:txBody>
          <a:bodyPr wrap="square">
            <a:spAutoFit/>
          </a:bodyPr>
          <a:lstStyle/>
          <a:p>
            <a:r>
              <a:rPr lang="en-US" sz="2400" b="1" dirty="0" smtClean="0">
                <a:solidFill>
                  <a:srgbClr val="C00000"/>
                </a:solidFill>
              </a:rPr>
              <a:t>Incineration</a:t>
            </a:r>
          </a:p>
          <a:p>
            <a:pPr>
              <a:buFont typeface="Arial" pitchFamily="34" charset="0"/>
              <a:buChar char="•"/>
            </a:pPr>
            <a:r>
              <a:rPr lang="en-US" sz="2400" dirty="0" smtClean="0">
                <a:solidFill>
                  <a:schemeClr val="bg1"/>
                </a:solidFill>
              </a:rPr>
              <a:t>  A number of designs exist for the incineration of solid and/or  </a:t>
            </a:r>
          </a:p>
          <a:p>
            <a:r>
              <a:rPr lang="en-US" sz="2400" dirty="0" smtClean="0">
                <a:solidFill>
                  <a:schemeClr val="bg1"/>
                </a:solidFill>
              </a:rPr>
              <a:t>   liquid wastes either on site or at a commercial incinerator, </a:t>
            </a:r>
          </a:p>
          <a:p>
            <a:r>
              <a:rPr lang="en-US" sz="2400" dirty="0" smtClean="0">
                <a:solidFill>
                  <a:schemeClr val="bg1"/>
                </a:solidFill>
              </a:rPr>
              <a:t>   including rotary kilns, fluidized beds and multiple hearth furnaces.    </a:t>
            </a:r>
          </a:p>
          <a:p>
            <a:pPr>
              <a:buFont typeface="Arial" pitchFamily="34" charset="0"/>
              <a:buChar char="•"/>
            </a:pPr>
            <a:r>
              <a:rPr lang="en-US" sz="2400" dirty="0" smtClean="0">
                <a:solidFill>
                  <a:schemeClr val="bg1"/>
                </a:solidFill>
              </a:rPr>
              <a:t> Combustion temperatures need to be carefully controlled to </a:t>
            </a:r>
          </a:p>
          <a:p>
            <a:r>
              <a:rPr lang="en-US" sz="2400" dirty="0" smtClean="0">
                <a:solidFill>
                  <a:schemeClr val="bg1"/>
                </a:solidFill>
              </a:rPr>
              <a:t>   destroy and prevent the formation of dioxins and furans,  </a:t>
            </a:r>
          </a:p>
          <a:p>
            <a:r>
              <a:rPr lang="en-US" sz="2400" dirty="0" smtClean="0">
                <a:solidFill>
                  <a:schemeClr val="bg1"/>
                </a:solidFill>
              </a:rPr>
              <a:t>   formation of which occurs at between 300  ̊ and 800  ̊, and total </a:t>
            </a:r>
          </a:p>
          <a:p>
            <a:r>
              <a:rPr lang="en-US" sz="2400" dirty="0" smtClean="0">
                <a:solidFill>
                  <a:schemeClr val="bg1"/>
                </a:solidFill>
              </a:rPr>
              <a:t>   destruction is effected at temperatures above 1000  ̊ with </a:t>
            </a:r>
          </a:p>
          <a:p>
            <a:r>
              <a:rPr lang="en-US" sz="2400" dirty="0" smtClean="0">
                <a:solidFill>
                  <a:schemeClr val="bg1"/>
                </a:solidFill>
              </a:rPr>
              <a:t>   retention time of 1 second. </a:t>
            </a:r>
          </a:p>
          <a:p>
            <a:pPr>
              <a:buFont typeface="Arial" pitchFamily="34" charset="0"/>
              <a:buChar char="•"/>
            </a:pPr>
            <a:r>
              <a:rPr lang="en-US" sz="2400" dirty="0" smtClean="0">
                <a:solidFill>
                  <a:schemeClr val="bg1"/>
                </a:solidFill>
              </a:rPr>
              <a:t> Flue gases from the incinerator require cleaning to remove </a:t>
            </a:r>
          </a:p>
          <a:p>
            <a:r>
              <a:rPr lang="en-US" sz="2400" dirty="0" smtClean="0">
                <a:solidFill>
                  <a:schemeClr val="bg1"/>
                </a:solidFill>
              </a:rPr>
              <a:t>   particulates, acid vapours, etc. using electrostatic precipitators, </a:t>
            </a:r>
          </a:p>
          <a:p>
            <a:r>
              <a:rPr lang="en-US" sz="2400" dirty="0" smtClean="0">
                <a:solidFill>
                  <a:schemeClr val="bg1"/>
                </a:solidFill>
              </a:rPr>
              <a:t>   cyclones and wet scrubbers to comply with local environmental </a:t>
            </a:r>
          </a:p>
          <a:p>
            <a:r>
              <a:rPr lang="en-US" sz="2400" dirty="0" smtClean="0">
                <a:solidFill>
                  <a:schemeClr val="bg1"/>
                </a:solidFill>
              </a:rPr>
              <a:t>   protection standards. </a:t>
            </a:r>
          </a:p>
          <a:p>
            <a:pPr>
              <a:buFont typeface="Arial" pitchFamily="34" charset="0"/>
              <a:buChar char="•"/>
            </a:pPr>
            <a:r>
              <a:rPr lang="en-US" sz="2400" dirty="0" smtClean="0">
                <a:solidFill>
                  <a:schemeClr val="bg1"/>
                </a:solidFill>
              </a:rPr>
              <a:t> Waste disposal by incineration is currently significantly more </a:t>
            </a:r>
          </a:p>
          <a:p>
            <a:r>
              <a:rPr lang="en-US" sz="2400" dirty="0" smtClean="0">
                <a:solidFill>
                  <a:schemeClr val="bg1"/>
                </a:solidFill>
              </a:rPr>
              <a:t>   expensive than land filling, with costs for the disposal of MSW </a:t>
            </a:r>
          </a:p>
          <a:p>
            <a:r>
              <a:rPr lang="en-US" sz="2400" dirty="0" smtClean="0">
                <a:solidFill>
                  <a:schemeClr val="bg1"/>
                </a:solidFill>
              </a:rPr>
              <a:t>   being $37 tonne </a:t>
            </a:r>
            <a:r>
              <a:rPr lang="en-US" sz="2400" baseline="30000" dirty="0" smtClean="0">
                <a:solidFill>
                  <a:schemeClr val="bg1"/>
                </a:solidFill>
              </a:rPr>
              <a:t>-1 </a:t>
            </a:r>
            <a:r>
              <a:rPr lang="en-US" sz="2400" dirty="0" smtClean="0">
                <a:solidFill>
                  <a:schemeClr val="bg1"/>
                </a:solidFill>
              </a:rPr>
              <a:t>for incineration compared with $10 tonne</a:t>
            </a:r>
            <a:r>
              <a:rPr lang="en-US" sz="2400" baseline="30000" dirty="0" smtClean="0">
                <a:solidFill>
                  <a:schemeClr val="bg1"/>
                </a:solidFill>
              </a:rPr>
              <a:t>-1</a:t>
            </a:r>
            <a:r>
              <a:rPr lang="en-US" sz="2400" dirty="0" smtClean="0">
                <a:solidFill>
                  <a:schemeClr val="bg1"/>
                </a:solidFill>
              </a:rPr>
              <a:t> for </a:t>
            </a:r>
          </a:p>
          <a:p>
            <a:r>
              <a:rPr lang="en-US" sz="2400" dirty="0" smtClean="0">
                <a:solidFill>
                  <a:schemeClr val="bg1"/>
                </a:solidFill>
              </a:rPr>
              <a:t>   land filling.</a:t>
            </a:r>
            <a:endParaRPr lang="en-US" sz="2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370975"/>
          </a:xfrm>
          <a:prstGeom prst="rect">
            <a:avLst/>
          </a:prstGeom>
        </p:spPr>
        <p:txBody>
          <a:bodyPr wrap="square">
            <a:spAutoFit/>
          </a:bodyPr>
          <a:lstStyle/>
          <a:p>
            <a:r>
              <a:rPr lang="en-US" sz="2400" b="1" dirty="0" smtClean="0">
                <a:solidFill>
                  <a:srgbClr val="C00000"/>
                </a:solidFill>
              </a:rPr>
              <a:t>Disposal of effluents to sewers</a:t>
            </a:r>
          </a:p>
          <a:p>
            <a:r>
              <a:rPr lang="en-US" sz="2400" dirty="0" smtClean="0">
                <a:solidFill>
                  <a:schemeClr val="bg1"/>
                </a:solidFill>
              </a:rPr>
              <a:t>Municipal authorities and water treatment companies which accept trade effluents into their sewage systems will want to be sure that:</a:t>
            </a:r>
          </a:p>
          <a:p>
            <a:pPr marL="457200" indent="-457200">
              <a:buAutoNum type="arabicPeriod"/>
            </a:pPr>
            <a:r>
              <a:rPr lang="en-US" sz="2400" dirty="0" smtClean="0">
                <a:solidFill>
                  <a:schemeClr val="bg1"/>
                </a:solidFill>
              </a:rPr>
              <a:t>The sewage works has the capacity to cope with the estimated </a:t>
            </a:r>
          </a:p>
          <a:p>
            <a:pPr marL="457200" indent="-457200"/>
            <a:r>
              <a:rPr lang="en-US" sz="2400" dirty="0" smtClean="0">
                <a:solidFill>
                  <a:schemeClr val="bg1"/>
                </a:solidFill>
              </a:rPr>
              <a:t>       volume of effluent. </a:t>
            </a:r>
          </a:p>
          <a:p>
            <a:pPr marL="457200" indent="-457200">
              <a:buAutoNum type="arabicPeriod" startAt="2"/>
            </a:pPr>
            <a:r>
              <a:rPr lang="en-US" sz="2400" dirty="0" smtClean="0">
                <a:solidFill>
                  <a:schemeClr val="bg1"/>
                </a:solidFill>
              </a:rPr>
              <a:t>The effluent will not interfere with the treatment processes used at the sewage works </a:t>
            </a:r>
          </a:p>
          <a:p>
            <a:pPr marL="457200" indent="-457200">
              <a:buAutoNum type="arabicPeriod" startAt="2"/>
            </a:pPr>
            <a:r>
              <a:rPr lang="en-US" sz="2400" dirty="0" smtClean="0">
                <a:solidFill>
                  <a:schemeClr val="bg1"/>
                </a:solidFill>
              </a:rPr>
              <a:t>There are no compounds present in the effluent which will pass through the sewage works unchanged and then cause problems when discharged into a water course. </a:t>
            </a:r>
          </a:p>
          <a:p>
            <a:pPr marL="457200" indent="-457200"/>
            <a:r>
              <a:rPr lang="en-US" sz="2400" dirty="0" smtClean="0">
                <a:solidFill>
                  <a:schemeClr val="bg1"/>
                </a:solidFill>
              </a:rPr>
              <a:t>It is common practice for local authorities to demand preliminary </a:t>
            </a:r>
          </a:p>
          <a:p>
            <a:pPr marL="457200" indent="-457200"/>
            <a:r>
              <a:rPr lang="en-US" sz="2400" dirty="0" smtClean="0">
                <a:solidFill>
                  <a:schemeClr val="bg1"/>
                </a:solidFill>
              </a:rPr>
              <a:t>on-site pretreatment before discharge into sewers to minimize the </a:t>
            </a:r>
          </a:p>
          <a:p>
            <a:pPr marL="457200" indent="-457200"/>
            <a:r>
              <a:rPr lang="en-US" sz="2400" dirty="0" smtClean="0">
                <a:solidFill>
                  <a:schemeClr val="bg1"/>
                </a:solidFill>
              </a:rPr>
              <a:t>effects of industrial wastes. The actual pretreatment required will </a:t>
            </a:r>
          </a:p>
          <a:p>
            <a:pPr marL="457200" indent="-457200"/>
            <a:r>
              <a:rPr lang="en-US" sz="2400" dirty="0" smtClean="0">
                <a:solidFill>
                  <a:schemeClr val="bg1"/>
                </a:solidFill>
              </a:rPr>
              <a:t>depend on the precise nature of the waste and may range from </a:t>
            </a:r>
          </a:p>
          <a:p>
            <a:pPr marL="457200" indent="-457200"/>
            <a:r>
              <a:rPr lang="en-US" sz="2400" dirty="0" smtClean="0">
                <a:solidFill>
                  <a:schemeClr val="bg1"/>
                </a:solidFill>
              </a:rPr>
              <a:t>simple sedimentation to complex chemical and biological</a:t>
            </a:r>
          </a:p>
          <a:p>
            <a:pPr marL="457200" indent="-457200"/>
            <a:r>
              <a:rPr lang="en-US" sz="2400" dirty="0" smtClean="0">
                <a:solidFill>
                  <a:schemeClr val="bg1"/>
                </a:solidFill>
              </a:rPr>
              <a:t>processes.</a:t>
            </a:r>
            <a:endParaRPr lang="en-US" sz="2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FF0000"/>
                </a:solidFill>
              </a:rPr>
              <a:t>TREATMENT PROCESSES</a:t>
            </a:r>
          </a:p>
          <a:p>
            <a:r>
              <a:rPr lang="en-US" sz="2400" dirty="0" smtClean="0">
                <a:solidFill>
                  <a:schemeClr val="bg1"/>
                </a:solidFill>
              </a:rPr>
              <a:t>Fermentation wastes may be treated on-site or at an STW by any or all of the three following methods:</a:t>
            </a:r>
          </a:p>
          <a:p>
            <a:pPr marL="457200" indent="-457200">
              <a:buAutoNum type="arabicPeriod"/>
            </a:pPr>
            <a:r>
              <a:rPr lang="en-US" sz="2400" dirty="0" smtClean="0">
                <a:solidFill>
                  <a:schemeClr val="bg1"/>
                </a:solidFill>
              </a:rPr>
              <a:t>Physical treatment </a:t>
            </a:r>
          </a:p>
          <a:p>
            <a:pPr marL="457200" indent="-457200">
              <a:buAutoNum type="arabicPeriod"/>
            </a:pPr>
            <a:r>
              <a:rPr lang="en-US" sz="2400" dirty="0" smtClean="0">
                <a:solidFill>
                  <a:schemeClr val="bg1"/>
                </a:solidFill>
              </a:rPr>
              <a:t>Chemical treatment </a:t>
            </a:r>
          </a:p>
          <a:p>
            <a:pPr marL="457200" indent="-457200">
              <a:buAutoNum type="arabicPeriod"/>
            </a:pPr>
            <a:r>
              <a:rPr lang="en-US" sz="2400" dirty="0" smtClean="0">
                <a:solidFill>
                  <a:schemeClr val="bg1"/>
                </a:solidFill>
              </a:rPr>
              <a:t>Biological treatment</a:t>
            </a:r>
          </a:p>
          <a:p>
            <a:pPr marL="457200" indent="-457200"/>
            <a:r>
              <a:rPr lang="en-US" sz="2400" dirty="0" smtClean="0">
                <a:solidFill>
                  <a:schemeClr val="bg1"/>
                </a:solidFill>
              </a:rPr>
              <a:t>Treatment processes may also be described in the following </a:t>
            </a:r>
          </a:p>
          <a:p>
            <a:pPr marL="457200" indent="-457200"/>
            <a:r>
              <a:rPr lang="en-US" sz="2400" dirty="0" smtClean="0">
                <a:solidFill>
                  <a:schemeClr val="bg1"/>
                </a:solidFill>
              </a:rPr>
              <a:t>manner:</a:t>
            </a:r>
          </a:p>
          <a:p>
            <a:pPr marL="457200" indent="-457200">
              <a:buAutoNum type="arabicPeriod"/>
            </a:pPr>
            <a:r>
              <a:rPr lang="en-US" sz="2400" dirty="0" smtClean="0">
                <a:solidFill>
                  <a:schemeClr val="bg1"/>
                </a:solidFill>
              </a:rPr>
              <a:t>Primary treatment: physical and chemical methods, e.g. sedimentation, coagulation etc.</a:t>
            </a:r>
          </a:p>
          <a:p>
            <a:pPr marL="457200" indent="-457200">
              <a:buAutoNum type="arabicPeriod"/>
            </a:pPr>
            <a:r>
              <a:rPr lang="en-US" sz="2400" dirty="0" smtClean="0">
                <a:solidFill>
                  <a:schemeClr val="bg1"/>
                </a:solidFill>
              </a:rPr>
              <a:t>Secondary treatment; biological methods (e.g. activated sludge) conducted after primary treatment.</a:t>
            </a:r>
          </a:p>
          <a:p>
            <a:pPr marL="457200" indent="-457200">
              <a:buAutoNum type="arabicPeriod"/>
            </a:pPr>
            <a:r>
              <a:rPr lang="en-US" sz="2400" dirty="0" smtClean="0">
                <a:solidFill>
                  <a:schemeClr val="bg1"/>
                </a:solidFill>
              </a:rPr>
              <a:t>Tertiary treatment; physical, chemical or biological methods (e.g. microstrainers, sand filters and grass plot irrigation) used to improve the quality of liquor from previous stages.</a:t>
            </a:r>
            <a:endParaRPr lang="en-US" sz="2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marL="457200" lvl="0" indent="-457200">
              <a:buAutoNum type="arabicPeriod" startAt="4"/>
            </a:pPr>
            <a:r>
              <a:rPr lang="en-US" sz="2400" dirty="0" smtClean="0">
                <a:solidFill>
                  <a:prstClr val="black"/>
                </a:solidFill>
              </a:rPr>
              <a:t>Sludge conditioning and disposal; physical, chemical and biological methods. Anaerobic digestion is often used to condition the sludge produced in previous stages. Following dewatering (e.g. by centrifugation using a decanter centrifuge) the sludge can then be disposed of by incineration, land filling, etc. </a:t>
            </a:r>
          </a:p>
          <a:p>
            <a:pPr lvl="0" indent="-457200"/>
            <a:r>
              <a:rPr lang="en-US" sz="2400" b="1" dirty="0" smtClean="0">
                <a:solidFill>
                  <a:srgbClr val="C00000"/>
                </a:solidFill>
              </a:rPr>
              <a:t>Physical treatment</a:t>
            </a:r>
          </a:p>
          <a:p>
            <a:pPr lvl="0" indent="-457200">
              <a:buFont typeface="Arial" pitchFamily="34" charset="0"/>
              <a:buChar char="•"/>
            </a:pPr>
            <a:r>
              <a:rPr lang="en-US" sz="2400" dirty="0" smtClean="0">
                <a:solidFill>
                  <a:prstClr val="black"/>
                </a:solidFill>
              </a:rPr>
              <a:t>The removal of suspended solids by physical methods before </a:t>
            </a:r>
          </a:p>
          <a:p>
            <a:pPr lvl="0" indent="-457200"/>
            <a:r>
              <a:rPr lang="en-US" sz="2400" dirty="0" smtClean="0">
                <a:solidFill>
                  <a:prstClr val="black"/>
                </a:solidFill>
              </a:rPr>
              <a:t>       subsequent biological treatment will considerably reduce the </a:t>
            </a:r>
          </a:p>
          <a:p>
            <a:pPr lvl="0" indent="-457200"/>
            <a:r>
              <a:rPr lang="en-US" sz="2400" dirty="0" smtClean="0">
                <a:solidFill>
                  <a:prstClr val="black"/>
                </a:solidFill>
              </a:rPr>
              <a:t>       BOD of the resulting effluent. </a:t>
            </a:r>
          </a:p>
          <a:p>
            <a:pPr lvl="0" indent="-457200">
              <a:buFont typeface="Arial" pitchFamily="34" charset="0"/>
              <a:buChar char="•"/>
            </a:pPr>
            <a:r>
              <a:rPr lang="en-US" sz="2400" dirty="0" smtClean="0">
                <a:solidFill>
                  <a:prstClr val="black"/>
                </a:solidFill>
              </a:rPr>
              <a:t>In nearly all fermentation processes the cells are separated </a:t>
            </a:r>
          </a:p>
          <a:p>
            <a:pPr lvl="0" indent="-457200"/>
            <a:r>
              <a:rPr lang="en-US" sz="2400" dirty="0" smtClean="0">
                <a:solidFill>
                  <a:prstClr val="black"/>
                </a:solidFill>
              </a:rPr>
              <a:t>       from the liquid fraction in recovery processes, Obviously, </a:t>
            </a:r>
          </a:p>
          <a:p>
            <a:pPr lvl="0" indent="-457200"/>
            <a:r>
              <a:rPr lang="en-US" sz="2400" dirty="0" smtClean="0">
                <a:solidFill>
                  <a:prstClr val="black"/>
                </a:solidFill>
              </a:rPr>
              <a:t>       biomass processes need not be considered, Yeast cells from </a:t>
            </a:r>
          </a:p>
          <a:p>
            <a:pPr lvl="0" indent="-457200"/>
            <a:r>
              <a:rPr lang="en-US" sz="2400" dirty="0" smtClean="0">
                <a:solidFill>
                  <a:prstClr val="black"/>
                </a:solidFill>
              </a:rPr>
              <a:t>       other processes may be a marketable product, but microbial </a:t>
            </a:r>
          </a:p>
          <a:p>
            <a:pPr lvl="0" indent="-457200"/>
            <a:r>
              <a:rPr lang="en-US" sz="2400" dirty="0" smtClean="0">
                <a:solidFill>
                  <a:prstClr val="black"/>
                </a:solidFill>
              </a:rPr>
              <a:t>       cells may not always be marketable, particularly when </a:t>
            </a:r>
          </a:p>
          <a:p>
            <a:pPr lvl="0" indent="-457200"/>
            <a:r>
              <a:rPr lang="en-US" sz="2400" dirty="0" smtClean="0">
                <a:solidFill>
                  <a:prstClr val="black"/>
                </a:solidFill>
              </a:rPr>
              <a:t>       contaminated with filter aid. </a:t>
            </a:r>
            <a:endParaRPr lang="en-US" sz="2400"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81000"/>
            <a:ext cx="8534400" cy="6001643"/>
          </a:xfrm>
          <a:prstGeom prst="rect">
            <a:avLst/>
          </a:prstGeom>
        </p:spPr>
        <p:txBody>
          <a:bodyPr wrap="square">
            <a:spAutoFit/>
          </a:bodyPr>
          <a:lstStyle/>
          <a:p>
            <a:pPr lvl="0">
              <a:buFont typeface="Arial" pitchFamily="34" charset="0"/>
              <a:buChar char="•"/>
            </a:pPr>
            <a:r>
              <a:rPr lang="en-US" sz="2400" dirty="0" smtClean="0">
                <a:solidFill>
                  <a:prstClr val="black"/>
                </a:solidFill>
                <a:ea typeface="Times New Roman" pitchFamily="18" charset="0"/>
                <a:cs typeface="Times New Roman" pitchFamily="18" charset="0"/>
              </a:rPr>
              <a:t>  Water authorities and similar bodies have become more active in </a:t>
            </a:r>
          </a:p>
          <a:p>
            <a:pPr lvl="0"/>
            <a:r>
              <a:rPr lang="en-US" sz="2400" dirty="0" smtClean="0">
                <a:solidFill>
                  <a:prstClr val="black"/>
                </a:solidFill>
                <a:ea typeface="Times New Roman" pitchFamily="18" charset="0"/>
                <a:cs typeface="Times New Roman" pitchFamily="18" charset="0"/>
              </a:rPr>
              <a:t>    combating pollution caused by domestic and industrial wastes. </a:t>
            </a:r>
          </a:p>
          <a:p>
            <a:pPr lvl="0">
              <a:buFont typeface="Arial" pitchFamily="34" charset="0"/>
              <a:buChar char="•"/>
            </a:pPr>
            <a:r>
              <a:rPr lang="en-US" sz="2400" dirty="0" smtClean="0">
                <a:solidFill>
                  <a:prstClr val="black"/>
                </a:solidFill>
                <a:ea typeface="Times New Roman" pitchFamily="18" charset="0"/>
                <a:cs typeface="Times New Roman" pitchFamily="18" charset="0"/>
              </a:rPr>
              <a:t>  Legislation in all developed countries now regulates the discharge </a:t>
            </a:r>
          </a:p>
          <a:p>
            <a:pPr lvl="0"/>
            <a:r>
              <a:rPr lang="en-US" sz="2400" dirty="0" smtClean="0">
                <a:solidFill>
                  <a:prstClr val="black"/>
                </a:solidFill>
                <a:ea typeface="Times New Roman" pitchFamily="18" charset="0"/>
                <a:cs typeface="Times New Roman" pitchFamily="18" charset="0"/>
              </a:rPr>
              <a:t>   of wastes. </a:t>
            </a:r>
          </a:p>
          <a:p>
            <a:pPr lvl="0">
              <a:buFont typeface="Arial" pitchFamily="34" charset="0"/>
              <a:buChar char="•"/>
            </a:pPr>
            <a:r>
              <a:rPr lang="en-US" sz="2400" dirty="0" smtClean="0">
                <a:solidFill>
                  <a:prstClr val="black"/>
                </a:solidFill>
                <a:ea typeface="Times New Roman" pitchFamily="18" charset="0"/>
                <a:cs typeface="Times New Roman" pitchFamily="18" charset="0"/>
              </a:rPr>
              <a:t>  In the UK, much of the legislation pertaining to waste disposal </a:t>
            </a:r>
          </a:p>
          <a:p>
            <a:pPr lvl="0"/>
            <a:r>
              <a:rPr lang="en-US" sz="2400" dirty="0" smtClean="0">
                <a:solidFill>
                  <a:prstClr val="black"/>
                </a:solidFill>
                <a:ea typeface="Times New Roman" pitchFamily="18" charset="0"/>
                <a:cs typeface="Times New Roman" pitchFamily="18" charset="0"/>
              </a:rPr>
              <a:t>    and pollution is embraced by the Environmental Pollution Act </a:t>
            </a:r>
          </a:p>
          <a:p>
            <a:pPr lvl="0"/>
            <a:r>
              <a:rPr lang="en-US" sz="2400" dirty="0" smtClean="0">
                <a:solidFill>
                  <a:prstClr val="black"/>
                </a:solidFill>
                <a:ea typeface="Times New Roman" pitchFamily="18" charset="0"/>
                <a:cs typeface="Times New Roman" pitchFamily="18" charset="0"/>
              </a:rPr>
              <a:t>    1990 (HMSO, 1990, 1991). </a:t>
            </a:r>
          </a:p>
          <a:p>
            <a:pPr lvl="0">
              <a:buFont typeface="Arial" pitchFamily="34" charset="0"/>
              <a:buChar char="•"/>
            </a:pPr>
            <a:r>
              <a:rPr lang="en-US" sz="2400" dirty="0" smtClean="0">
                <a:solidFill>
                  <a:prstClr val="black"/>
                </a:solidFill>
                <a:ea typeface="Times New Roman" pitchFamily="18" charset="0"/>
                <a:cs typeface="Times New Roman" pitchFamily="18" charset="0"/>
              </a:rPr>
              <a:t>  With liquid wastes, it may be possible to dispose of untreated </a:t>
            </a:r>
          </a:p>
          <a:p>
            <a:pPr lvl="0"/>
            <a:r>
              <a:rPr lang="en-US" sz="2400" dirty="0" smtClean="0">
                <a:solidFill>
                  <a:prstClr val="black"/>
                </a:solidFill>
                <a:ea typeface="Times New Roman" pitchFamily="18" charset="0"/>
                <a:cs typeface="Times New Roman" pitchFamily="18" charset="0"/>
              </a:rPr>
              <a:t>    effluents to a municipal sewage treatment works (STW). </a:t>
            </a:r>
          </a:p>
          <a:p>
            <a:pPr lvl="0">
              <a:buFont typeface="Arial" pitchFamily="34" charset="0"/>
              <a:buChar char="•"/>
            </a:pPr>
            <a:r>
              <a:rPr lang="en-US" sz="2400" dirty="0" smtClean="0">
                <a:solidFill>
                  <a:prstClr val="black"/>
                </a:solidFill>
                <a:ea typeface="Times New Roman" pitchFamily="18" charset="0"/>
                <a:cs typeface="Times New Roman" pitchFamily="18" charset="0"/>
              </a:rPr>
              <a:t>   Obviously, much will depend on the composition, strength and </a:t>
            </a:r>
          </a:p>
          <a:p>
            <a:pPr lvl="0"/>
            <a:r>
              <a:rPr lang="en-US" sz="2400" dirty="0" smtClean="0">
                <a:solidFill>
                  <a:prstClr val="black"/>
                </a:solidFill>
                <a:ea typeface="Times New Roman" pitchFamily="18" charset="0"/>
                <a:cs typeface="Times New Roman" pitchFamily="18" charset="0"/>
              </a:rPr>
              <a:t>    volumetric flow rate of the effluent. </a:t>
            </a:r>
          </a:p>
          <a:p>
            <a:pPr lvl="0">
              <a:buFont typeface="Arial" pitchFamily="34" charset="0"/>
              <a:buChar char="•"/>
            </a:pPr>
            <a:r>
              <a:rPr lang="en-US" sz="2400" dirty="0" smtClean="0">
                <a:solidFill>
                  <a:prstClr val="black"/>
                </a:solidFill>
                <a:ea typeface="Times New Roman" pitchFamily="18" charset="0"/>
                <a:cs typeface="Times New Roman" pitchFamily="18" charset="0"/>
              </a:rPr>
              <a:t>   STWs are planned to operate with an effluent of a reasonably </a:t>
            </a:r>
          </a:p>
          <a:p>
            <a:pPr lvl="0"/>
            <a:r>
              <a:rPr lang="en-US" sz="2400" dirty="0" smtClean="0">
                <a:solidFill>
                  <a:prstClr val="black"/>
                </a:solidFill>
                <a:ea typeface="Times New Roman" pitchFamily="18" charset="0"/>
                <a:cs typeface="Times New Roman" pitchFamily="18" charset="0"/>
              </a:rPr>
              <a:t>    constant composition at a steady flow rate. </a:t>
            </a:r>
          </a:p>
          <a:p>
            <a:pPr lvl="0">
              <a:buFont typeface="Arial" pitchFamily="34" charset="0"/>
              <a:buChar char="•"/>
            </a:pPr>
            <a:r>
              <a:rPr lang="en-US" sz="2400" dirty="0" smtClean="0">
                <a:solidFill>
                  <a:prstClr val="black"/>
                </a:solidFill>
                <a:ea typeface="Times New Roman" pitchFamily="18" charset="0"/>
                <a:cs typeface="Times New Roman" pitchFamily="18" charset="0"/>
              </a:rPr>
              <a:t>  Thus, if the discharge from an industrial process is large in </a:t>
            </a:r>
          </a:p>
          <a:p>
            <a:pPr lvl="0"/>
            <a:r>
              <a:rPr lang="en-US" sz="2400" dirty="0" smtClean="0">
                <a:solidFill>
                  <a:prstClr val="black"/>
                </a:solidFill>
                <a:ea typeface="Times New Roman" pitchFamily="18" charset="0"/>
                <a:cs typeface="Times New Roman" pitchFamily="18" charset="0"/>
              </a:rPr>
              <a:t>    volume and intermittently produced it may be necessary to </a:t>
            </a:r>
          </a:p>
          <a:p>
            <a:pPr lvl="0"/>
            <a:r>
              <a:rPr lang="en-US" sz="2400" dirty="0" smtClean="0">
                <a:solidFill>
                  <a:prstClr val="black"/>
                </a:solidFill>
                <a:ea typeface="Times New Roman" pitchFamily="18" charset="0"/>
                <a:cs typeface="Times New Roman" pitchFamily="18" charset="0"/>
              </a:rPr>
              <a:t>    install storage tanks on site to regulate the effluent flow. </a:t>
            </a:r>
            <a:endParaRPr lang="en-US"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indent="-457200"/>
            <a:r>
              <a:rPr lang="en-US" sz="2400" dirty="0" smtClean="0">
                <a:solidFill>
                  <a:prstClr val="black"/>
                </a:solidFill>
              </a:rPr>
              <a:t>In these instances, when the cells and filter aid are a waste, the recovered material may be dealt with in two basic ways:</a:t>
            </a:r>
          </a:p>
          <a:p>
            <a:pPr lvl="0" indent="-457200">
              <a:buAutoNum type="arabicPeriod"/>
            </a:pPr>
            <a:r>
              <a:rPr lang="en-US" sz="2400" dirty="0" smtClean="0">
                <a:solidFill>
                  <a:prstClr val="black"/>
                </a:solidFill>
              </a:rPr>
              <a:t>The waste is disposed of without any further treatment</a:t>
            </a:r>
          </a:p>
          <a:p>
            <a:pPr lvl="0" indent="-457200">
              <a:buAutoNum type="arabicPeriod"/>
            </a:pPr>
            <a:r>
              <a:rPr lang="en-US" sz="2400" dirty="0" smtClean="0">
                <a:solidFill>
                  <a:prstClr val="black"/>
                </a:solidFill>
              </a:rPr>
              <a:t>The waste bulk is reduced by mechanical dewatering with a </a:t>
            </a:r>
          </a:p>
          <a:p>
            <a:pPr lvl="0" indent="-457200"/>
            <a:r>
              <a:rPr lang="en-US" sz="2400" dirty="0" smtClean="0">
                <a:solidFill>
                  <a:prstClr val="black"/>
                </a:solidFill>
              </a:rPr>
              <a:t>       filter press, centrifuge, rotary vacuum filter or belt press. The </a:t>
            </a:r>
          </a:p>
          <a:p>
            <a:pPr lvl="0" indent="-457200"/>
            <a:r>
              <a:rPr lang="en-US" sz="2400" dirty="0" smtClean="0">
                <a:solidFill>
                  <a:prstClr val="black"/>
                </a:solidFill>
              </a:rPr>
              <a:t>       compressed waste is then incinerated or disposed of in a </a:t>
            </a:r>
          </a:p>
          <a:p>
            <a:pPr lvl="0" indent="-457200"/>
            <a:r>
              <a:rPr lang="en-US" sz="2400" dirty="0" smtClean="0">
                <a:solidFill>
                  <a:prstClr val="black"/>
                </a:solidFill>
              </a:rPr>
              <a:t>       landfill site. </a:t>
            </a:r>
          </a:p>
          <a:p>
            <a:pPr lvl="0" indent="-457200"/>
            <a:r>
              <a:rPr lang="en-US" sz="2400" dirty="0" smtClean="0">
                <a:solidFill>
                  <a:prstClr val="black"/>
                </a:solidFill>
              </a:rPr>
              <a:t>Physical processes installed for primary effluent treatment may include the following stages:</a:t>
            </a:r>
          </a:p>
          <a:p>
            <a:pPr lvl="0" indent="-457200">
              <a:buAutoNum type="arabicPeriod"/>
            </a:pPr>
            <a:r>
              <a:rPr lang="en-US" sz="2400" dirty="0" smtClean="0">
                <a:solidFill>
                  <a:prstClr val="black"/>
                </a:solidFill>
              </a:rPr>
              <a:t>Screens, to remove larger suspended and floating matter</a:t>
            </a:r>
          </a:p>
          <a:p>
            <a:pPr lvl="0" indent="-457200">
              <a:buAutoNum type="arabicPeriod"/>
            </a:pPr>
            <a:r>
              <a:rPr lang="en-US" sz="2400" dirty="0" smtClean="0">
                <a:solidFill>
                  <a:prstClr val="black"/>
                </a:solidFill>
              </a:rPr>
              <a:t>Comminutors, to reduce particle size, </a:t>
            </a:r>
          </a:p>
          <a:p>
            <a:pPr lvl="0" indent="-457200">
              <a:buAutoNum type="arabicPeriod"/>
            </a:pPr>
            <a:r>
              <a:rPr lang="en-US" sz="2400" dirty="0" smtClean="0">
                <a:solidFill>
                  <a:prstClr val="black"/>
                </a:solidFill>
              </a:rPr>
              <a:t>Constant velocity channels (~ 0.3 ms) for grit removal to </a:t>
            </a:r>
          </a:p>
          <a:p>
            <a:pPr lvl="0" indent="-457200"/>
            <a:r>
              <a:rPr lang="en-US" sz="2400" dirty="0" smtClean="0">
                <a:solidFill>
                  <a:prstClr val="black"/>
                </a:solidFill>
              </a:rPr>
              <a:t>       prevent damage to plant in later processes </a:t>
            </a:r>
          </a:p>
          <a:p>
            <a:pPr lvl="0" indent="-457200">
              <a:buAutoNum type="arabicPeriod" startAt="4"/>
            </a:pPr>
            <a:r>
              <a:rPr lang="en-US" sz="2400" dirty="0" smtClean="0">
                <a:solidFill>
                  <a:prstClr val="black"/>
                </a:solidFill>
              </a:rPr>
              <a:t>Sedimentation tanks for the removal of finer suspended matter. </a:t>
            </a:r>
          </a:p>
          <a:p>
            <a:pPr lvl="0" indent="-457200"/>
            <a:r>
              <a:rPr lang="en-US" sz="2400" dirty="0" smtClean="0">
                <a:solidFill>
                  <a:prstClr val="black"/>
                </a:solidFill>
              </a:rPr>
              <a:t>       These are generally circular or rectangular continuous flow </a:t>
            </a:r>
          </a:p>
          <a:p>
            <a:pPr lvl="0" indent="-457200"/>
            <a:r>
              <a:rPr lang="en-US" sz="2400" dirty="0" smtClean="0">
                <a:solidFill>
                  <a:prstClr val="black"/>
                </a:solidFill>
              </a:rPr>
              <a:t>       tanks operating at retention times of 6-15 hours (and designed </a:t>
            </a:r>
          </a:p>
          <a:p>
            <a:pPr lvl="0" indent="-457200"/>
            <a:r>
              <a:rPr lang="en-US" sz="2400" dirty="0" smtClean="0">
                <a:solidFill>
                  <a:prstClr val="black"/>
                </a:solidFill>
              </a:rPr>
              <a:t>       to have a minimum retention time of 2 hours), with facility for</a:t>
            </a:r>
            <a:endParaRPr lang="en-US" sz="2400" dirty="0">
              <a:solidFill>
                <a:prstClr val="blac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pPr lvl="0" indent="-457200"/>
            <a:r>
              <a:rPr lang="en-US" sz="2400" dirty="0" smtClean="0">
                <a:solidFill>
                  <a:prstClr val="black"/>
                </a:solidFill>
              </a:rPr>
              <a:t>      the continuous removal of settled sludge. Sedimentation tanks   </a:t>
            </a:r>
          </a:p>
          <a:p>
            <a:pPr lvl="0" indent="-457200"/>
            <a:r>
              <a:rPr lang="en-US" sz="2400" dirty="0" smtClean="0">
                <a:solidFill>
                  <a:prstClr val="black"/>
                </a:solidFill>
              </a:rPr>
              <a:t>      can remove 70% of the incoming suspended solids and, </a:t>
            </a:r>
          </a:p>
          <a:p>
            <a:pPr lvl="0" indent="-457200"/>
            <a:r>
              <a:rPr lang="en-US" sz="2400" dirty="0" smtClean="0">
                <a:solidFill>
                  <a:prstClr val="black"/>
                </a:solidFill>
              </a:rPr>
              <a:t>      depending on the nature of the waste, up to 40% of its BOD </a:t>
            </a:r>
          </a:p>
          <a:p>
            <a:pPr lvl="0" indent="-457200"/>
            <a:r>
              <a:rPr lang="en-US" sz="2400" dirty="0" smtClean="0">
                <a:solidFill>
                  <a:prstClr val="black"/>
                </a:solidFill>
              </a:rPr>
              <a:t>      load.  They can be operated with or without prior chemical </a:t>
            </a:r>
          </a:p>
          <a:p>
            <a:pPr lvl="0" indent="-457200"/>
            <a:r>
              <a:rPr lang="en-US" sz="2400" dirty="0" smtClean="0">
                <a:solidFill>
                  <a:prstClr val="black"/>
                </a:solidFill>
              </a:rPr>
              <a:t>      coagulation/flocculation. </a:t>
            </a:r>
          </a:p>
          <a:p>
            <a:pPr lvl="0" indent="-457200"/>
            <a:endParaRPr lang="en-US" sz="2400" dirty="0" smtClean="0">
              <a:solidFill>
                <a:prstClr val="black"/>
              </a:solidFill>
            </a:endParaRPr>
          </a:p>
          <a:p>
            <a:pPr lvl="0" indent="-457200">
              <a:buFont typeface="Arial" pitchFamily="34" charset="0"/>
              <a:buChar char="•"/>
            </a:pPr>
            <a:r>
              <a:rPr lang="en-US" sz="2400" dirty="0" smtClean="0">
                <a:solidFill>
                  <a:prstClr val="black"/>
                </a:solidFill>
              </a:rPr>
              <a:t>Physical processes used in tertiary treatment to produce an </a:t>
            </a:r>
          </a:p>
          <a:p>
            <a:pPr lvl="0" indent="-457200"/>
            <a:r>
              <a:rPr lang="en-US" sz="2400" dirty="0" smtClean="0">
                <a:solidFill>
                  <a:prstClr val="black"/>
                </a:solidFill>
              </a:rPr>
              <a:t>       effluent of better quality than the 30:20 standard include </a:t>
            </a:r>
          </a:p>
          <a:p>
            <a:pPr lvl="0" indent="-457200"/>
            <a:r>
              <a:rPr lang="en-US" sz="2400" dirty="0" smtClean="0">
                <a:solidFill>
                  <a:prstClr val="black"/>
                </a:solidFill>
              </a:rPr>
              <a:t>       microstrainers, slow sand filters, up flow sand filters and rapid </a:t>
            </a:r>
          </a:p>
          <a:p>
            <a:pPr lvl="0" indent="-457200"/>
            <a:r>
              <a:rPr lang="en-US" sz="2400" dirty="0" smtClean="0">
                <a:solidFill>
                  <a:prstClr val="black"/>
                </a:solidFill>
              </a:rPr>
              <a:t>       gravity sand filters. Throughputs vary between around 3 m</a:t>
            </a:r>
            <a:r>
              <a:rPr lang="en-US" sz="2400" baseline="30000" dirty="0" smtClean="0">
                <a:solidFill>
                  <a:prstClr val="black"/>
                </a:solidFill>
              </a:rPr>
              <a:t>3</a:t>
            </a:r>
            <a:r>
              <a:rPr lang="en-US" sz="2400" dirty="0" smtClean="0">
                <a:solidFill>
                  <a:prstClr val="black"/>
                </a:solidFill>
              </a:rPr>
              <a:t> m</a:t>
            </a:r>
            <a:r>
              <a:rPr lang="en-US" sz="2400" baseline="30000" dirty="0" smtClean="0">
                <a:solidFill>
                  <a:prstClr val="black"/>
                </a:solidFill>
              </a:rPr>
              <a:t>-2</a:t>
            </a:r>
            <a:r>
              <a:rPr lang="en-US" sz="2400" dirty="0" smtClean="0">
                <a:solidFill>
                  <a:prstClr val="black"/>
                </a:solidFill>
              </a:rPr>
              <a:t> </a:t>
            </a:r>
          </a:p>
          <a:p>
            <a:pPr lvl="0" indent="-457200"/>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for slow sand liters and 700 m</a:t>
            </a:r>
            <a:r>
              <a:rPr lang="en-US" sz="2400" baseline="30000" dirty="0" smtClean="0">
                <a:solidFill>
                  <a:prstClr val="black"/>
                </a:solidFill>
              </a:rPr>
              <a:t>3</a:t>
            </a:r>
            <a:r>
              <a:rPr lang="en-US" sz="2400" dirty="0" smtClean="0">
                <a:solidFill>
                  <a:prstClr val="black"/>
                </a:solidFill>
              </a:rPr>
              <a:t> m</a:t>
            </a:r>
            <a:r>
              <a:rPr lang="en-US" sz="2400" baseline="30000" dirty="0" smtClean="0">
                <a:solidFill>
                  <a:prstClr val="black"/>
                </a:solidFill>
              </a:rPr>
              <a:t>-2</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for </a:t>
            </a:r>
          </a:p>
          <a:p>
            <a:pPr lvl="0" indent="-457200"/>
            <a:r>
              <a:rPr lang="en-US" sz="2400" dirty="0" smtClean="0">
                <a:solidFill>
                  <a:prstClr val="black"/>
                </a:solidFill>
              </a:rPr>
              <a:t>       microstrainers. Suspended solids removal is generally 50 - 70% </a:t>
            </a:r>
          </a:p>
          <a:p>
            <a:pPr lvl="0" indent="-457200"/>
            <a:r>
              <a:rPr lang="en-US" sz="2400" dirty="0" smtClean="0">
                <a:solidFill>
                  <a:prstClr val="black"/>
                </a:solidFill>
              </a:rPr>
              <a:t>       and BOD removal around 30-50%, depending on the technique </a:t>
            </a:r>
          </a:p>
          <a:p>
            <a:pPr lvl="0" indent="-457200"/>
            <a:r>
              <a:rPr lang="en-US" sz="2400" dirty="0" smtClean="0">
                <a:solidFill>
                  <a:prstClr val="black"/>
                </a:solidFill>
              </a:rPr>
              <a:t>       used. </a:t>
            </a:r>
            <a:endParaRPr lang="en-US" sz="2400" dirty="0">
              <a:solidFill>
                <a:prstClr val="blac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32338"/>
            <a:ext cx="8534400" cy="6801862"/>
          </a:xfrm>
          <a:prstGeom prst="rect">
            <a:avLst/>
          </a:prstGeom>
        </p:spPr>
        <p:txBody>
          <a:bodyPr wrap="square">
            <a:spAutoFit/>
          </a:bodyPr>
          <a:lstStyle/>
          <a:p>
            <a:r>
              <a:rPr lang="en-US" sz="2400" b="1" dirty="0" smtClean="0">
                <a:solidFill>
                  <a:srgbClr val="C00000"/>
                </a:solidFill>
              </a:rPr>
              <a:t>Chemical treatment</a:t>
            </a:r>
          </a:p>
          <a:p>
            <a:pPr>
              <a:buFont typeface="Arial" pitchFamily="34" charset="0"/>
              <a:buChar char="•"/>
            </a:pPr>
            <a:r>
              <a:rPr lang="en-US" sz="2400" dirty="0" smtClean="0">
                <a:solidFill>
                  <a:schemeClr val="bg1"/>
                </a:solidFill>
              </a:rPr>
              <a:t>    Fine suspended particles in an effluent may be removed by </a:t>
            </a:r>
          </a:p>
          <a:p>
            <a:r>
              <a:rPr lang="en-US" sz="2400" dirty="0" smtClean="0">
                <a:solidFill>
                  <a:schemeClr val="bg1"/>
                </a:solidFill>
              </a:rPr>
              <a:t>     coagulation and/or flocculation. Coagulation is essentially </a:t>
            </a:r>
          </a:p>
          <a:p>
            <a:r>
              <a:rPr lang="en-US" sz="2400" dirty="0" smtClean="0">
                <a:solidFill>
                  <a:schemeClr val="bg1"/>
                </a:solidFill>
              </a:rPr>
              <a:t>      instantaneous whereas flocculation requires some more time </a:t>
            </a:r>
          </a:p>
          <a:p>
            <a:r>
              <a:rPr lang="en-US" sz="2400" dirty="0" smtClean="0">
                <a:solidFill>
                  <a:schemeClr val="bg1"/>
                </a:solidFill>
              </a:rPr>
              <a:t>     and gentle agitation to achieve "aggregation' of the particles. </a:t>
            </a:r>
          </a:p>
          <a:p>
            <a:pPr>
              <a:buFont typeface="Arial" pitchFamily="34" charset="0"/>
              <a:buChar char="•"/>
            </a:pPr>
            <a:r>
              <a:rPr lang="en-US" sz="2400" dirty="0" smtClean="0">
                <a:solidFill>
                  <a:schemeClr val="bg1"/>
                </a:solidFill>
              </a:rPr>
              <a:t>    Ferrous or ferric sulphate, aluminium sulphate (alum), calcium </a:t>
            </a:r>
          </a:p>
          <a:p>
            <a:r>
              <a:rPr lang="en-US" sz="2400" dirty="0" smtClean="0">
                <a:solidFill>
                  <a:schemeClr val="bg1"/>
                </a:solidFill>
              </a:rPr>
              <a:t>      hydroxide (lime) and polyelectrolyte are often used as chemical </a:t>
            </a:r>
          </a:p>
          <a:p>
            <a:r>
              <a:rPr lang="en-US" sz="2400" dirty="0" smtClean="0">
                <a:solidFill>
                  <a:schemeClr val="bg1"/>
                </a:solidFill>
              </a:rPr>
              <a:t>      coagulants. </a:t>
            </a:r>
          </a:p>
          <a:p>
            <a:pPr>
              <a:buFont typeface="Arial" pitchFamily="34" charset="0"/>
              <a:buChar char="•"/>
            </a:pPr>
            <a:r>
              <a:rPr lang="en-US" sz="2400" dirty="0" smtClean="0">
                <a:solidFill>
                  <a:schemeClr val="bg1"/>
                </a:solidFill>
              </a:rPr>
              <a:t>    A solution of coagulant of the appropriate strength for effective </a:t>
            </a:r>
          </a:p>
          <a:p>
            <a:r>
              <a:rPr lang="en-US" sz="2400" dirty="0" smtClean="0">
                <a:solidFill>
                  <a:schemeClr val="bg1"/>
                </a:solidFill>
              </a:rPr>
              <a:t>     treatment is added to the effluent in a vigorously mixed tank, a </a:t>
            </a:r>
          </a:p>
          <a:p>
            <a:r>
              <a:rPr lang="en-US" sz="2400" dirty="0" smtClean="0">
                <a:solidFill>
                  <a:schemeClr val="bg1"/>
                </a:solidFill>
              </a:rPr>
              <a:t>     precipitate or floc forms almost immediately and carries down </a:t>
            </a:r>
          </a:p>
          <a:p>
            <a:r>
              <a:rPr lang="en-US" sz="2400" dirty="0" smtClean="0">
                <a:solidFill>
                  <a:schemeClr val="bg1"/>
                </a:solidFill>
              </a:rPr>
              <a:t>     the suspended solids to form a sludge. </a:t>
            </a:r>
          </a:p>
          <a:p>
            <a:pPr>
              <a:buFont typeface="Arial" pitchFamily="34" charset="0"/>
              <a:buChar char="•"/>
            </a:pPr>
            <a:r>
              <a:rPr lang="en-US" sz="2400" dirty="0" smtClean="0">
                <a:solidFill>
                  <a:schemeClr val="bg1"/>
                </a:solidFill>
              </a:rPr>
              <a:t>   This sludge may be drawn off, mechanically dewatered and </a:t>
            </a:r>
          </a:p>
          <a:p>
            <a:r>
              <a:rPr lang="en-US" sz="2400" dirty="0" smtClean="0">
                <a:solidFill>
                  <a:schemeClr val="bg1"/>
                </a:solidFill>
              </a:rPr>
              <a:t>     subjected to further treatment. </a:t>
            </a:r>
          </a:p>
          <a:p>
            <a:pPr>
              <a:buFont typeface="Arial" pitchFamily="34" charset="0"/>
              <a:buChar char="•"/>
            </a:pPr>
            <a:r>
              <a:rPr lang="en-US" sz="2400" dirty="0" smtClean="0">
                <a:solidFill>
                  <a:schemeClr val="bg1"/>
                </a:solidFill>
              </a:rPr>
              <a:t>   The flocs formed on coagulation may be small, and will therefore </a:t>
            </a:r>
          </a:p>
          <a:p>
            <a:r>
              <a:rPr lang="en-US" sz="2400" dirty="0" smtClean="0">
                <a:solidFill>
                  <a:schemeClr val="bg1"/>
                </a:solidFill>
              </a:rPr>
              <a:t>     require an extended period to settle, and as a consequence, for </a:t>
            </a:r>
          </a:p>
          <a:p>
            <a:r>
              <a:rPr lang="en-US" sz="2400" dirty="0" smtClean="0">
                <a:solidFill>
                  <a:schemeClr val="bg1"/>
                </a:solidFill>
              </a:rPr>
              <a:t>     a given throughput of effluent a large sedimentation tank will be </a:t>
            </a:r>
          </a:p>
          <a:p>
            <a:r>
              <a:rPr lang="en-US" sz="2400" dirty="0" smtClean="0">
                <a:solidFill>
                  <a:schemeClr val="bg1"/>
                </a:solidFill>
              </a:rPr>
              <a:t>     needed. </a:t>
            </a:r>
            <a:endParaRPr lang="en-US" sz="24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432530"/>
          </a:xfrm>
          <a:prstGeom prst="rect">
            <a:avLst/>
          </a:prstGeom>
        </p:spPr>
        <p:txBody>
          <a:bodyPr wrap="square">
            <a:spAutoFit/>
          </a:bodyPr>
          <a:lstStyle/>
          <a:p>
            <a:pPr lvl="0">
              <a:buFont typeface="Arial" pitchFamily="34" charset="0"/>
              <a:buChar char="•"/>
            </a:pPr>
            <a:r>
              <a:rPr lang="en-US" sz="2400" dirty="0" smtClean="0">
                <a:solidFill>
                  <a:prstClr val="black"/>
                </a:solidFill>
              </a:rPr>
              <a:t>    Increasing the particle diameter by encouraging small flocs to </a:t>
            </a:r>
          </a:p>
          <a:p>
            <a:pPr lvl="0"/>
            <a:r>
              <a:rPr lang="en-US" sz="2400" dirty="0" smtClean="0">
                <a:solidFill>
                  <a:prstClr val="black"/>
                </a:solidFill>
              </a:rPr>
              <a:t>     coalesce (flocculation) increases the rate of sedimentation and </a:t>
            </a:r>
          </a:p>
          <a:p>
            <a:pPr lvl="0"/>
            <a:r>
              <a:rPr lang="en-US" sz="2400" dirty="0" smtClean="0">
                <a:solidFill>
                  <a:prstClr val="black"/>
                </a:solidFill>
              </a:rPr>
              <a:t>     thus for a given throughput, a smaller vessel can be operated. </a:t>
            </a:r>
          </a:p>
          <a:p>
            <a:pPr lvl="0">
              <a:buFont typeface="Arial" pitchFamily="34" charset="0"/>
              <a:buChar char="•"/>
            </a:pPr>
            <a:r>
              <a:rPr lang="en-US" sz="2400" dirty="0" smtClean="0">
                <a:solidFill>
                  <a:prstClr val="black"/>
                </a:solidFill>
              </a:rPr>
              <a:t>    Polyelectrolyte are commonly used as flocculants, and </a:t>
            </a:r>
          </a:p>
          <a:p>
            <a:pPr lvl="0"/>
            <a:r>
              <a:rPr lang="en-US" sz="2400" dirty="0" smtClean="0">
                <a:solidFill>
                  <a:prstClr val="black"/>
                </a:solidFill>
              </a:rPr>
              <a:t>      following addition the effluent is gently mixed (turbulent mixing </a:t>
            </a:r>
          </a:p>
          <a:p>
            <a:pPr lvl="0"/>
            <a:r>
              <a:rPr lang="en-US" sz="2400" dirty="0" smtClean="0">
                <a:solidFill>
                  <a:prstClr val="black"/>
                </a:solidFill>
              </a:rPr>
              <a:t>     would break up the flocs) by passage through sinuous </a:t>
            </a:r>
          </a:p>
          <a:p>
            <a:pPr lvl="0"/>
            <a:r>
              <a:rPr lang="en-US" sz="2400" dirty="0" smtClean="0">
                <a:solidFill>
                  <a:prstClr val="black"/>
                </a:solidFill>
              </a:rPr>
              <a:t>     flocculation channels, hydro dynamic flocculators or </a:t>
            </a:r>
          </a:p>
          <a:p>
            <a:pPr lvl="0"/>
            <a:r>
              <a:rPr lang="en-US" sz="2400" dirty="0" smtClean="0">
                <a:solidFill>
                  <a:prstClr val="black"/>
                </a:solidFill>
              </a:rPr>
              <a:t>     mechanically mixed flocculators. </a:t>
            </a:r>
          </a:p>
          <a:p>
            <a:pPr lvl="0"/>
            <a:r>
              <a:rPr lang="en-US" sz="2800" b="1" dirty="0" smtClean="0">
                <a:solidFill>
                  <a:srgbClr val="C00000"/>
                </a:solidFill>
              </a:rPr>
              <a:t>Biological treatment</a:t>
            </a:r>
          </a:p>
          <a:p>
            <a:pPr lvl="0">
              <a:buFont typeface="Arial" pitchFamily="34" charset="0"/>
              <a:buChar char="•"/>
            </a:pPr>
            <a:r>
              <a:rPr lang="en-US" sz="2400" dirty="0" smtClean="0">
                <a:solidFill>
                  <a:prstClr val="black"/>
                </a:solidFill>
              </a:rPr>
              <a:t>   Most organic waste materials may be degraded biologically. This </a:t>
            </a:r>
          </a:p>
          <a:p>
            <a:pPr lvl="0"/>
            <a:r>
              <a:rPr lang="en-US" sz="2400" dirty="0" smtClean="0">
                <a:solidFill>
                  <a:prstClr val="black"/>
                </a:solidFill>
              </a:rPr>
              <a:t>    process may be achieved aerobically or anaerobically in a </a:t>
            </a:r>
          </a:p>
          <a:p>
            <a:pPr lvl="0"/>
            <a:r>
              <a:rPr lang="en-US" sz="2400" dirty="0" smtClean="0">
                <a:solidFill>
                  <a:prstClr val="black"/>
                </a:solidFill>
              </a:rPr>
              <a:t>    number of ways. </a:t>
            </a:r>
          </a:p>
          <a:p>
            <a:pPr lvl="0">
              <a:buFont typeface="Arial" pitchFamily="34" charset="0"/>
              <a:buChar char="•"/>
            </a:pPr>
            <a:r>
              <a:rPr lang="en-US" sz="2400" dirty="0" smtClean="0">
                <a:solidFill>
                  <a:prstClr val="black"/>
                </a:solidFill>
              </a:rPr>
              <a:t>  The most widely used aerobic processes are trickling filters, </a:t>
            </a:r>
          </a:p>
          <a:p>
            <a:pPr lvl="0"/>
            <a:r>
              <a:rPr lang="en-US" sz="2400" dirty="0" smtClean="0">
                <a:solidFill>
                  <a:prstClr val="black"/>
                </a:solidFill>
              </a:rPr>
              <a:t>    rotating disc contactors, activated sludge processes and their </a:t>
            </a:r>
          </a:p>
          <a:p>
            <a:pPr lvl="0"/>
            <a:r>
              <a:rPr lang="en-US" sz="2400" dirty="0" smtClean="0">
                <a:solidFill>
                  <a:prstClr val="black"/>
                </a:solidFill>
              </a:rPr>
              <a:t>    modifications. The anaerobic processes (digestion, filtration und </a:t>
            </a:r>
          </a:p>
          <a:p>
            <a:pPr lvl="0"/>
            <a:r>
              <a:rPr lang="en-US" sz="2400" dirty="0" smtClean="0">
                <a:solidFill>
                  <a:prstClr val="black"/>
                </a:solidFill>
              </a:rPr>
              <a:t>    sludge blankets) are used both in the treatment of specific </a:t>
            </a:r>
          </a:p>
          <a:p>
            <a:pPr lvl="0"/>
            <a:r>
              <a:rPr lang="en-US" sz="2400" dirty="0" smtClean="0">
                <a:solidFill>
                  <a:prstClr val="black"/>
                </a:solidFill>
              </a:rPr>
              <a:t>    wastewaters and in sludge conditioning. </a:t>
            </a:r>
            <a:endParaRPr lang="en-US" sz="2400" dirty="0">
              <a:solidFill>
                <a:prstClr val="blac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63198"/>
          </a:xfrm>
          <a:prstGeom prst="rect">
            <a:avLst/>
          </a:prstGeom>
        </p:spPr>
        <p:txBody>
          <a:bodyPr wrap="square">
            <a:spAutoFit/>
          </a:bodyPr>
          <a:lstStyle/>
          <a:p>
            <a:pPr lvl="0"/>
            <a:r>
              <a:rPr lang="en-US" sz="2800" b="1" dirty="0" smtClean="0">
                <a:solidFill>
                  <a:srgbClr val="FF0000"/>
                </a:solidFill>
              </a:rPr>
              <a:t>Aerobic processes</a:t>
            </a:r>
          </a:p>
          <a:p>
            <a:pPr lvl="0"/>
            <a:endParaRPr lang="en-US" sz="2400" b="1" dirty="0" smtClean="0">
              <a:solidFill>
                <a:srgbClr val="7030A0"/>
              </a:solidFill>
            </a:endParaRPr>
          </a:p>
          <a:p>
            <a:pPr lvl="0"/>
            <a:r>
              <a:rPr lang="en-US" sz="2400" b="1" dirty="0" smtClean="0">
                <a:solidFill>
                  <a:srgbClr val="7030A0"/>
                </a:solidFill>
              </a:rPr>
              <a:t>TRICKLING FILTERS</a:t>
            </a:r>
          </a:p>
          <a:p>
            <a:pPr lvl="0">
              <a:buFont typeface="Arial" pitchFamily="34" charset="0"/>
              <a:buChar char="•"/>
            </a:pPr>
            <a:r>
              <a:rPr lang="en-US" sz="2400" dirty="0" smtClean="0">
                <a:solidFill>
                  <a:prstClr val="black"/>
                </a:solidFill>
              </a:rPr>
              <a:t>  The </a:t>
            </a:r>
            <a:r>
              <a:rPr lang="en-US" sz="2400" dirty="0" smtClean="0">
                <a:solidFill>
                  <a:prstClr val="black"/>
                </a:solidFill>
              </a:rPr>
              <a:t>trickling filter is not one of filtration, but rather it is a fixed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film </a:t>
            </a:r>
            <a:r>
              <a:rPr lang="en-US" sz="2400" dirty="0" smtClean="0">
                <a:solidFill>
                  <a:prstClr val="black"/>
                </a:solidFill>
              </a:rPr>
              <a:t>bio-reactor. Settled effluent to be treated is passed down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through </a:t>
            </a:r>
            <a:r>
              <a:rPr lang="en-US" sz="2400" dirty="0" smtClean="0">
                <a:solidFill>
                  <a:prstClr val="black"/>
                </a:solidFill>
              </a:rPr>
              <a:t>a packed bed counter current to a flow of air.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Micro-organisms </a:t>
            </a:r>
            <a:r>
              <a:rPr lang="en-US" sz="2400" dirty="0" smtClean="0">
                <a:solidFill>
                  <a:prstClr val="black"/>
                </a:solidFill>
              </a:rPr>
              <a:t>adhering to the packing matrix adsorb oxygen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from </a:t>
            </a:r>
            <a:r>
              <a:rPr lang="en-US" sz="2400" dirty="0" smtClean="0">
                <a:solidFill>
                  <a:prstClr val="black"/>
                </a:solidFill>
              </a:rPr>
              <a:t>the up flowing air and organic matter from the down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flowing </a:t>
            </a:r>
            <a:r>
              <a:rPr lang="en-US" sz="2400" dirty="0" smtClean="0">
                <a:solidFill>
                  <a:prstClr val="black"/>
                </a:solidFill>
              </a:rPr>
              <a:t>effluent; organic matter is then metabolized and the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effluent </a:t>
            </a:r>
            <a:r>
              <a:rPr lang="en-US" sz="2400" dirty="0" smtClean="0">
                <a:solidFill>
                  <a:prstClr val="black"/>
                </a:solidFill>
              </a:rPr>
              <a:t>stream's BOD reduced.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A </a:t>
            </a:r>
            <a:r>
              <a:rPr lang="en-US" sz="2400" dirty="0" smtClean="0">
                <a:solidFill>
                  <a:prstClr val="black"/>
                </a:solidFill>
              </a:rPr>
              <a:t>conventional trickling filter usually consists of a cylindrical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concrete </a:t>
            </a:r>
            <a:r>
              <a:rPr lang="en-US" sz="2400" dirty="0" smtClean="0">
                <a:solidFill>
                  <a:prstClr val="black"/>
                </a:solidFill>
              </a:rPr>
              <a:t>tank 2 to 3 m in depth and 8 to 16 m in diameter. Some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filters </a:t>
            </a:r>
            <a:r>
              <a:rPr lang="en-US" sz="2400" dirty="0" smtClean="0">
                <a:solidFill>
                  <a:prstClr val="black"/>
                </a:solidFill>
              </a:rPr>
              <a:t>are rectangular in shape, but a rotary system allows more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uniform </a:t>
            </a:r>
            <a:r>
              <a:rPr lang="en-US" sz="2400" dirty="0" smtClean="0">
                <a:solidFill>
                  <a:prstClr val="black"/>
                </a:solidFill>
              </a:rPr>
              <a:t>- hydraulic loading.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The </a:t>
            </a:r>
            <a:r>
              <a:rPr lang="en-US" sz="2400" dirty="0" smtClean="0">
                <a:solidFill>
                  <a:prstClr val="black"/>
                </a:solidFill>
              </a:rPr>
              <a:t>tank is packed with a bed of - stone (usually granite) or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special </a:t>
            </a:r>
            <a:r>
              <a:rPr lang="en-US" sz="2400" dirty="0" smtClean="0">
                <a:solidFill>
                  <a:prstClr val="black"/>
                </a:solidFill>
              </a:rPr>
              <a:t>plastic packings, the y bed being under laid with drains. </a:t>
            </a:r>
            <a:endParaRPr lang="en-US" sz="2400" dirty="0">
              <a:solidFill>
                <a:prstClr val="black"/>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458200" cy="6001643"/>
          </a:xfrm>
          <a:prstGeom prst="rect">
            <a:avLst/>
          </a:prstGeom>
        </p:spPr>
        <p:txBody>
          <a:bodyPr wrap="square">
            <a:spAutoFit/>
          </a:bodyPr>
          <a:lstStyle/>
          <a:p>
            <a:pPr lvl="0">
              <a:buFont typeface="Arial" pitchFamily="34" charset="0"/>
              <a:buChar char="•"/>
            </a:pPr>
            <a:r>
              <a:rPr lang="en-US" sz="2400" dirty="0" smtClean="0">
                <a:solidFill>
                  <a:prstClr val="black"/>
                </a:solidFill>
              </a:rPr>
              <a:t>  The </a:t>
            </a:r>
            <a:r>
              <a:rPr lang="en-US" sz="2400" dirty="0" smtClean="0">
                <a:solidFill>
                  <a:prstClr val="black"/>
                </a:solidFill>
              </a:rPr>
              <a:t>packing material diameter should be 50 to 100 mm to give a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specific </a:t>
            </a:r>
            <a:r>
              <a:rPr lang="en-US" sz="2400" dirty="0" smtClean="0">
                <a:solidFill>
                  <a:prstClr val="black"/>
                </a:solidFill>
              </a:rPr>
              <a:t>a surface of around 100 m</a:t>
            </a:r>
            <a:r>
              <a:rPr lang="en-US" sz="2400" baseline="30000" dirty="0" smtClean="0">
                <a:solidFill>
                  <a:prstClr val="black"/>
                </a:solidFill>
              </a:rPr>
              <a:t>3</a:t>
            </a:r>
            <a:r>
              <a:rPr lang="en-US" sz="2400" dirty="0" smtClean="0">
                <a:solidFill>
                  <a:prstClr val="black"/>
                </a:solidFill>
              </a:rPr>
              <a:t> m</a:t>
            </a:r>
            <a:r>
              <a:rPr lang="en-US" sz="2400" baseline="30000" dirty="0" smtClean="0">
                <a:solidFill>
                  <a:prstClr val="black"/>
                </a:solidFill>
              </a:rPr>
              <a:t>-2</a:t>
            </a:r>
            <a:r>
              <a:rPr lang="en-US" sz="2400" dirty="0" smtClean="0">
                <a:solidFill>
                  <a:prstClr val="black"/>
                </a:solidFill>
              </a:rPr>
              <a:t>, and the material should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be </a:t>
            </a:r>
            <a:r>
              <a:rPr lang="en-US" sz="2400" dirty="0" smtClean="0">
                <a:solidFill>
                  <a:prstClr val="black"/>
                </a:solidFill>
              </a:rPr>
              <a:t>packed to give a voidage (% air space of total bed  volume) of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45 </a:t>
            </a:r>
            <a:r>
              <a:rPr lang="en-US" sz="2400" dirty="0" smtClean="0">
                <a:solidFill>
                  <a:prstClr val="black"/>
                </a:solidFill>
              </a:rPr>
              <a:t>to 55%, which should minimize the risk of the spaces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between the </a:t>
            </a:r>
            <a:r>
              <a:rPr lang="en-US" sz="2400" dirty="0" smtClean="0">
                <a:solidFill>
                  <a:prstClr val="black"/>
                </a:solidFill>
              </a:rPr>
              <a:t>packing material becoming a blocked by the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microbial </a:t>
            </a:r>
            <a:r>
              <a:rPr lang="en-US" sz="2400" dirty="0" smtClean="0">
                <a:solidFill>
                  <a:prstClr val="black"/>
                </a:solidFill>
              </a:rPr>
              <a:t>film.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Synthetic </a:t>
            </a:r>
            <a:r>
              <a:rPr lang="en-US" sz="2400" dirty="0" smtClean="0">
                <a:solidFill>
                  <a:prstClr val="black"/>
                </a:solidFill>
              </a:rPr>
              <a:t>packing material, although more expensive, has a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higher </a:t>
            </a:r>
            <a:r>
              <a:rPr lang="en-US" sz="2400" dirty="0" smtClean="0">
                <a:solidFill>
                  <a:prstClr val="black"/>
                </a:solidFill>
              </a:rPr>
              <a:t>surface area and voidage, allowing higher treatment rates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per </a:t>
            </a:r>
            <a:r>
              <a:rPr lang="en-US" sz="2400" dirty="0" smtClean="0">
                <a:solidFill>
                  <a:prstClr val="black"/>
                </a:solidFill>
              </a:rPr>
              <a:t>unit volume of bed and reducing the likelihood of blockages.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The </a:t>
            </a:r>
            <a:r>
              <a:rPr lang="en-US" sz="2400" dirty="0" smtClean="0">
                <a:solidFill>
                  <a:prstClr val="black"/>
                </a:solidFill>
              </a:rPr>
              <a:t>trickling filter is always followed by a secondary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sedimentation </a:t>
            </a:r>
            <a:r>
              <a:rPr lang="en-US" sz="2400" dirty="0" smtClean="0">
                <a:solidFill>
                  <a:prstClr val="black"/>
                </a:solidFill>
              </a:rPr>
              <a:t>tank or humus tank to re move suspended matter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a:t>
            </a:r>
            <a:r>
              <a:rPr lang="en-US" sz="2400" dirty="0" smtClean="0">
                <a:solidFill>
                  <a:prstClr val="black"/>
                </a:solidFill>
              </a:rPr>
              <a:t>e.g. biofilm sloughed off the packing) from the treated effluent.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In </a:t>
            </a:r>
            <a:r>
              <a:rPr lang="en-US" sz="2400" dirty="0" smtClean="0">
                <a:solidFill>
                  <a:prstClr val="black"/>
                </a:solidFill>
              </a:rPr>
              <a:t>conventionally loaded or low-rate filters, the effluent from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which </a:t>
            </a:r>
            <a:r>
              <a:rPr lang="en-US" sz="2400" dirty="0" smtClean="0">
                <a:solidFill>
                  <a:prstClr val="black"/>
                </a:solidFill>
              </a:rPr>
              <a:t>the suspended solids have been removed, is fed on to the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upper </a:t>
            </a:r>
            <a:r>
              <a:rPr lang="en-US" sz="2400" dirty="0" smtClean="0">
                <a:solidFill>
                  <a:prstClr val="black"/>
                </a:solidFill>
              </a:rPr>
              <a:t>surface of the bed by spray nozzles or mechanical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distributor arms. </a:t>
            </a:r>
            <a:endParaRPr lang="en-US" sz="2400" dirty="0">
              <a:solidFill>
                <a:prstClr val="black"/>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The </a:t>
            </a:r>
            <a:r>
              <a:rPr lang="en-US" sz="2400" dirty="0" smtClean="0">
                <a:solidFill>
                  <a:prstClr val="black"/>
                </a:solidFill>
              </a:rPr>
              <a:t>effluent trickles gradually through the bed and a slime layer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of </a:t>
            </a:r>
            <a:r>
              <a:rPr lang="en-US" sz="2400" dirty="0" smtClean="0">
                <a:solidFill>
                  <a:prstClr val="black"/>
                </a:solidFill>
              </a:rPr>
              <a:t>biologically active material (bacteria. fungi, algae, protozoa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and </a:t>
            </a:r>
            <a:r>
              <a:rPr lang="en-US" sz="2400" dirty="0" smtClean="0">
                <a:solidFill>
                  <a:prstClr val="black"/>
                </a:solidFill>
              </a:rPr>
              <a:t>nematodes) forms on the surface of the support material</a:t>
            </a:r>
            <a:r>
              <a:rPr lang="en-US" sz="2400" dirty="0" smtClean="0">
                <a:solidFill>
                  <a:prstClr val="black"/>
                </a:solidFill>
              </a:rPr>
              <a:t>.</a:t>
            </a:r>
            <a:r>
              <a:rPr lang="en-US" sz="2400" dirty="0" smtClean="0">
                <a:solidFill>
                  <a:prstClr val="black"/>
                </a:solidFill>
              </a:rPr>
              <a:t>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large surface area created in the bed permits close contact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between </a:t>
            </a:r>
            <a:r>
              <a:rPr lang="en-US" sz="2400" dirty="0" smtClean="0">
                <a:solidFill>
                  <a:prstClr val="black"/>
                </a:solidFill>
              </a:rPr>
              <a:t>air flowing upwards through the bed, the descending </a:t>
            </a:r>
          </a:p>
          <a:p>
            <a:pPr lvl="0"/>
            <a:r>
              <a:rPr lang="en-US" sz="2400" dirty="0" smtClean="0">
                <a:solidFill>
                  <a:prstClr val="black"/>
                </a:solidFill>
              </a:rPr>
              <a:t> </a:t>
            </a:r>
            <a:r>
              <a:rPr lang="en-US" sz="2400" dirty="0" smtClean="0">
                <a:solidFill>
                  <a:prstClr val="black"/>
                </a:solidFill>
              </a:rPr>
              <a:t>   effluent </a:t>
            </a:r>
            <a:r>
              <a:rPr lang="en-US" sz="2400" dirty="0" smtClean="0">
                <a:solidFill>
                  <a:prstClr val="black"/>
                </a:solidFill>
              </a:rPr>
              <a:t>and the biologically active growth.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bacteria in the biological film remove the majority of the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organic </a:t>
            </a:r>
            <a:r>
              <a:rPr lang="en-US" sz="2400" dirty="0" smtClean="0">
                <a:solidFill>
                  <a:prstClr val="black"/>
                </a:solidFill>
              </a:rPr>
              <a:t>loading. Complex organic materials are broken down and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utilized</a:t>
            </a:r>
            <a:r>
              <a:rPr lang="en-US" sz="2400" dirty="0" smtClean="0">
                <a:solidFill>
                  <a:prstClr val="black"/>
                </a:solidFill>
              </a:rPr>
              <a:t>, nitrogenous matter and ammonia are oxidized to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nitrates </a:t>
            </a:r>
            <a:r>
              <a:rPr lang="en-US" sz="2400" dirty="0" smtClean="0">
                <a:solidFill>
                  <a:prstClr val="black"/>
                </a:solidFill>
              </a:rPr>
              <a:t>and sulphides and other </a:t>
            </a:r>
            <a:r>
              <a:rPr lang="en-US" sz="2400" dirty="0" smtClean="0">
                <a:solidFill>
                  <a:prstClr val="black"/>
                </a:solidFill>
              </a:rPr>
              <a:t>compounds </a:t>
            </a:r>
            <a:r>
              <a:rPr lang="en-US" sz="2400" dirty="0" smtClean="0">
                <a:solidFill>
                  <a:prstClr val="black"/>
                </a:solidFill>
              </a:rPr>
              <a:t>are similarly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oxidized</a:t>
            </a:r>
            <a:r>
              <a:rPr lang="en-US" sz="2400" dirty="0" smtClean="0">
                <a:solidFill>
                  <a:prstClr val="black"/>
                </a:solidFill>
              </a:rPr>
              <a:t>.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higher organisms (protozoa etc.) control the accumulation of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biological film (prevents the filter from blocking) and improve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settling characteristics of the </a:t>
            </a:r>
            <a:r>
              <a:rPr lang="en-US" sz="2400" dirty="0" smtClean="0">
                <a:solidFill>
                  <a:prstClr val="black"/>
                </a:solidFill>
              </a:rPr>
              <a:t>solids </a:t>
            </a:r>
            <a:r>
              <a:rPr lang="en-US" sz="2400" dirty="0" smtClean="0">
                <a:solidFill>
                  <a:prstClr val="black"/>
                </a:solidFill>
              </a:rPr>
              <a:t>(humus) </a:t>
            </a:r>
            <a:r>
              <a:rPr lang="en-US" sz="2400" dirty="0" smtClean="0">
                <a:solidFill>
                  <a:prstClr val="black"/>
                </a:solidFill>
              </a:rPr>
              <a:t>discharged </a:t>
            </a:r>
            <a:r>
              <a:rPr lang="en-US" sz="2400" dirty="0" smtClean="0">
                <a:solidFill>
                  <a:prstClr val="black"/>
                </a:solidFill>
              </a:rPr>
              <a:t>with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filter effluent.</a:t>
            </a:r>
            <a:r>
              <a:rPr lang="en-US" sz="2400" dirty="0" smtClean="0">
                <a:solidFill>
                  <a:prstClr val="black"/>
                </a:solidFill>
              </a:rPr>
              <a:t> </a:t>
            </a:r>
            <a:endParaRPr lang="en-US" sz="2400"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97346"/>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The </a:t>
            </a:r>
            <a:r>
              <a:rPr lang="en-US" sz="2400" dirty="0" smtClean="0">
                <a:solidFill>
                  <a:prstClr val="black"/>
                </a:solidFill>
              </a:rPr>
              <a:t>simple filter is inefficient when operated at abnormally high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organic </a:t>
            </a:r>
            <a:r>
              <a:rPr lang="en-US" sz="2400" dirty="0" smtClean="0">
                <a:solidFill>
                  <a:prstClr val="black"/>
                </a:solidFill>
              </a:rPr>
              <a:t>loading rates Initially, there is a very rapid build up of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bacteria</a:t>
            </a:r>
            <a:r>
              <a:rPr lang="en-US" sz="2400" dirty="0" smtClean="0">
                <a:solidFill>
                  <a:prstClr val="black"/>
                </a:solidFill>
              </a:rPr>
              <a:t>, fungi and algae at the top of the filter which cannot be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a:t>
            </a:r>
            <a:r>
              <a:rPr lang="en-US" sz="2400" dirty="0" smtClean="0">
                <a:solidFill>
                  <a:prstClr val="black"/>
                </a:solidFill>
              </a:rPr>
              <a:t>controlled </a:t>
            </a:r>
            <a:r>
              <a:rPr lang="en-US" sz="2400" dirty="0" smtClean="0">
                <a:solidFill>
                  <a:prstClr val="black"/>
                </a:solidFill>
              </a:rPr>
              <a:t>by the resident population of worms and larvae</a:t>
            </a:r>
            <a:r>
              <a:rPr lang="en-US" sz="2400" dirty="0" smtClean="0">
                <a:solidFill>
                  <a:prstClr val="black"/>
                </a:solidFill>
              </a:rPr>
              <a:t>.</a:t>
            </a:r>
          </a:p>
          <a:p>
            <a:pPr>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A trickling filter bed should remove 75 to 95% of the BOD and 90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to </a:t>
            </a:r>
            <a:r>
              <a:rPr lang="en-US" sz="2400" dirty="0" smtClean="0">
                <a:solidFill>
                  <a:prstClr val="black"/>
                </a:solidFill>
              </a:rPr>
              <a:t>95% of the suspended solids at organic loading rates of </a:t>
            </a:r>
            <a:r>
              <a:rPr lang="en-US" sz="2400" dirty="0" smtClean="0">
                <a:solidFill>
                  <a:prstClr val="black"/>
                </a:solidFill>
              </a:rPr>
              <a:t>0.06-</a:t>
            </a:r>
          </a:p>
          <a:p>
            <a:r>
              <a:rPr lang="en-US" sz="2400" dirty="0" smtClean="0">
                <a:solidFill>
                  <a:prstClr val="black"/>
                </a:solidFill>
              </a:rPr>
              <a:t> </a:t>
            </a:r>
            <a:r>
              <a:rPr lang="en-US" sz="2400" dirty="0" smtClean="0">
                <a:solidFill>
                  <a:prstClr val="black"/>
                </a:solidFill>
              </a:rPr>
              <a:t>   0.12 </a:t>
            </a:r>
            <a:r>
              <a:rPr lang="en-US" sz="2400" dirty="0" smtClean="0">
                <a:solidFill>
                  <a:prstClr val="black"/>
                </a:solidFill>
              </a:rPr>
              <a:t>kg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for conventional trickling filtration. </a:t>
            </a:r>
            <a:endParaRPr lang="en-US" sz="2400" dirty="0" smtClean="0">
              <a:solidFill>
                <a:prstClr val="black"/>
              </a:solidFill>
            </a:endParaRPr>
          </a:p>
          <a:p>
            <a:pPr>
              <a:buFont typeface="Arial" pitchFamily="34" charset="0"/>
              <a:buChar char="•"/>
            </a:pPr>
            <a:r>
              <a:rPr lang="en-US" sz="2400" dirty="0" smtClean="0">
                <a:solidFill>
                  <a:prstClr val="black"/>
                </a:solidFill>
              </a:rPr>
              <a:t> </a:t>
            </a:r>
            <a:r>
              <a:rPr lang="en-US" sz="2400" dirty="0" smtClean="0">
                <a:solidFill>
                  <a:prstClr val="black"/>
                </a:solidFill>
              </a:rPr>
              <a:t> When </a:t>
            </a:r>
            <a:r>
              <a:rPr lang="en-US" sz="2400" dirty="0" smtClean="0">
                <a:solidFill>
                  <a:prstClr val="black"/>
                </a:solidFill>
              </a:rPr>
              <a:t>part of the treated effluent is being recirculated to dilute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the </a:t>
            </a:r>
            <a:r>
              <a:rPr lang="en-US" sz="2400" dirty="0" smtClean="0">
                <a:solidFill>
                  <a:prstClr val="black"/>
                </a:solidFill>
              </a:rPr>
              <a:t>feed and increase the hydraulic load placed on the unit the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organic </a:t>
            </a:r>
            <a:r>
              <a:rPr lang="en-US" sz="2400" dirty="0" smtClean="0">
                <a:solidFill>
                  <a:prstClr val="black"/>
                </a:solidFill>
              </a:rPr>
              <a:t>loading can be increased to 0.9-0.15 kg </a:t>
            </a:r>
            <a:r>
              <a:rPr lang="en-US" sz="2400" dirty="0" smtClean="0">
                <a:solidFill>
                  <a:prstClr val="black"/>
                </a:solidFill>
              </a:rPr>
              <a:t>BOD m</a:t>
            </a:r>
            <a:r>
              <a:rPr lang="en-US" sz="2400" baseline="30000" dirty="0" smtClean="0">
                <a:solidFill>
                  <a:prstClr val="black"/>
                </a:solidFill>
              </a:rPr>
              <a:t>-3</a:t>
            </a:r>
            <a:r>
              <a:rPr lang="en-US" sz="2400" dirty="0" smtClean="0">
                <a:solidFill>
                  <a:prstClr val="black"/>
                </a:solidFill>
              </a:rPr>
              <a:t>day</a:t>
            </a:r>
            <a:r>
              <a:rPr lang="en-US" sz="2400" baseline="30000" dirty="0" smtClean="0">
                <a:solidFill>
                  <a:prstClr val="black"/>
                </a:solidFill>
              </a:rPr>
              <a:t>-1</a:t>
            </a:r>
            <a:r>
              <a:rPr lang="en-US" sz="2400" dirty="0" smtClean="0">
                <a:solidFill>
                  <a:prstClr val="black"/>
                </a:solidFill>
              </a:rPr>
              <a:t>. </a:t>
            </a:r>
          </a:p>
          <a:p>
            <a:pPr>
              <a:buFont typeface="Arial" pitchFamily="34" charset="0"/>
              <a:buChar char="•"/>
            </a:pPr>
            <a:r>
              <a:rPr lang="en-US" sz="2400" dirty="0" smtClean="0">
                <a:solidFill>
                  <a:prstClr val="black"/>
                </a:solidFill>
              </a:rPr>
              <a:t>  To </a:t>
            </a:r>
            <a:r>
              <a:rPr lang="en-US" sz="2400" dirty="0" smtClean="0">
                <a:solidFill>
                  <a:prstClr val="black"/>
                </a:solidFill>
              </a:rPr>
              <a:t>achieve the Royal Commission (20:30) Standard together with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a </a:t>
            </a:r>
            <a:r>
              <a:rPr lang="en-US" sz="2400" dirty="0" smtClean="0">
                <a:solidFill>
                  <a:prstClr val="black"/>
                </a:solidFill>
              </a:rPr>
              <a:t>high degree of nitrification, filters being supplied with domestic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sewage </a:t>
            </a:r>
            <a:r>
              <a:rPr lang="en-US" sz="2400" dirty="0" smtClean="0">
                <a:solidFill>
                  <a:prstClr val="black"/>
                </a:solidFill>
              </a:rPr>
              <a:t>should receive organic </a:t>
            </a:r>
            <a:r>
              <a:rPr lang="en-US" sz="2400" dirty="0" smtClean="0">
                <a:solidFill>
                  <a:prstClr val="black"/>
                </a:solidFill>
              </a:rPr>
              <a:t>loading </a:t>
            </a:r>
            <a:r>
              <a:rPr lang="en-US" sz="2400" dirty="0" smtClean="0">
                <a:solidFill>
                  <a:prstClr val="black"/>
                </a:solidFill>
              </a:rPr>
              <a:t>rates of 0.07-0 7-0.1 kg </a:t>
            </a:r>
            <a:endParaRPr lang="en-US" sz="2400" dirty="0" smtClean="0">
              <a:solidFill>
                <a:prstClr val="black"/>
              </a:solidFill>
            </a:endParaRPr>
          </a:p>
          <a:p>
            <a:r>
              <a:rPr lang="en-US" sz="2400" dirty="0" smtClean="0">
                <a:solidFill>
                  <a:prstClr val="black"/>
                </a:solidFill>
              </a:rPr>
              <a:t> </a:t>
            </a:r>
            <a:r>
              <a:rPr lang="en-US" sz="2400" dirty="0" smtClean="0">
                <a:solidFill>
                  <a:prstClr val="black"/>
                </a:solidFill>
              </a:rPr>
              <a:t>  BOD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and hydraulic loading rates of </a:t>
            </a:r>
            <a:r>
              <a:rPr lang="en-US" sz="2400" dirty="0" smtClean="0">
                <a:solidFill>
                  <a:prstClr val="black"/>
                </a:solidFill>
              </a:rPr>
              <a:t>0.12-0.6 m</a:t>
            </a:r>
            <a:r>
              <a:rPr lang="en-US" sz="2400" baseline="30000" dirty="0" smtClean="0">
                <a:solidFill>
                  <a:prstClr val="black"/>
                </a:solidFill>
              </a:rPr>
              <a:t>-3</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day</a:t>
            </a:r>
            <a:r>
              <a:rPr lang="en-US" sz="2400" baseline="30000" dirty="0" smtClean="0">
                <a:solidFill>
                  <a:prstClr val="black"/>
                </a:solidFill>
              </a:rPr>
              <a:t>-1</a:t>
            </a:r>
            <a:r>
              <a:rPr lang="en-US" sz="2400" dirty="0" smtClean="0">
                <a:solidFill>
                  <a:prstClr val="black"/>
                </a:solidFill>
              </a:rPr>
              <a:t>. </a:t>
            </a:r>
            <a:endParaRPr lang="en-US" sz="2400" dirty="0" smtClean="0"/>
          </a:p>
          <a:p>
            <a:pPr lvl="0"/>
            <a:r>
              <a:rPr lang="en-US" sz="2400" dirty="0" smtClean="0">
                <a:solidFill>
                  <a:prstClr val="black"/>
                </a:solidFill>
              </a:rPr>
              <a:t> </a:t>
            </a:r>
            <a:endParaRPr lang="en-US" sz="2400" dirty="0">
              <a:solidFill>
                <a:prstClr val="black"/>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610600" cy="5262979"/>
          </a:xfrm>
          <a:prstGeom prst="rect">
            <a:avLst/>
          </a:prstGeom>
        </p:spPr>
        <p:txBody>
          <a:bodyPr wrap="square">
            <a:spAutoFit/>
          </a:bodyPr>
          <a:lstStyle/>
          <a:p>
            <a:pPr lvl="0">
              <a:buFont typeface="Arial" pitchFamily="34" charset="0"/>
              <a:buChar char="•"/>
            </a:pPr>
            <a:r>
              <a:rPr lang="en-US" sz="2400" dirty="0" smtClean="0">
                <a:solidFill>
                  <a:prstClr val="black"/>
                </a:solidFill>
              </a:rPr>
              <a:t>  It </a:t>
            </a:r>
            <a:r>
              <a:rPr lang="en-US" sz="2400" dirty="0" smtClean="0">
                <a:solidFill>
                  <a:prstClr val="black"/>
                </a:solidFill>
              </a:rPr>
              <a:t>is possible to modify the trickling filter to increase the capacity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for </a:t>
            </a:r>
            <a:r>
              <a:rPr lang="en-US" sz="2400" dirty="0" smtClean="0">
                <a:solidFill>
                  <a:prstClr val="black"/>
                </a:solidFill>
              </a:rPr>
              <a:t>organic loading by the use of two sets of filters and settling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tanks </a:t>
            </a:r>
            <a:r>
              <a:rPr lang="en-US" sz="2400" dirty="0" smtClean="0">
                <a:solidFill>
                  <a:prstClr val="black"/>
                </a:solidFill>
              </a:rPr>
              <a:t>in series, this is known as alternating double filtration (ADF).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Effluent </a:t>
            </a:r>
            <a:r>
              <a:rPr lang="en-US" sz="2400" dirty="0" smtClean="0">
                <a:solidFill>
                  <a:prstClr val="black"/>
                </a:solidFill>
              </a:rPr>
              <a:t>is applied to the first filter at a high hydraulic and organic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loading </a:t>
            </a:r>
            <a:r>
              <a:rPr lang="en-US" sz="2400" dirty="0" smtClean="0">
                <a:solidFill>
                  <a:prstClr val="black"/>
                </a:solidFill>
              </a:rPr>
              <a:t>rate, it passes from this filter through the first settling tank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and </a:t>
            </a:r>
            <a:r>
              <a:rPr lang="en-US" sz="2400" dirty="0" smtClean="0">
                <a:solidFill>
                  <a:prstClr val="black"/>
                </a:solidFill>
              </a:rPr>
              <a:t>then on to a second filter and settler. After a period of one to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two </a:t>
            </a:r>
            <a:r>
              <a:rPr lang="en-US" sz="2400" dirty="0" smtClean="0">
                <a:solidFill>
                  <a:prstClr val="black"/>
                </a:solidFill>
              </a:rPr>
              <a:t>weeks the sequence of the filters is reversed and the second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filter </a:t>
            </a:r>
            <a:r>
              <a:rPr lang="en-US" sz="2400" dirty="0" smtClean="0">
                <a:solidFill>
                  <a:prstClr val="black"/>
                </a:solidFill>
              </a:rPr>
              <a:t>receives the higher  loading.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In </a:t>
            </a:r>
            <a:r>
              <a:rPr lang="en-US" sz="2400" dirty="0" smtClean="0">
                <a:solidFill>
                  <a:prstClr val="black"/>
                </a:solidFill>
              </a:rPr>
              <a:t>this way heavy film growth is promoted in the first filter to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receive </a:t>
            </a:r>
            <a:r>
              <a:rPr lang="en-US" sz="2400" dirty="0" smtClean="0">
                <a:solidFill>
                  <a:prstClr val="black"/>
                </a:solidFill>
              </a:rPr>
              <a:t>the effluent, but when the filter sequence is reversed it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becomes </a:t>
            </a:r>
            <a:r>
              <a:rPr lang="en-US" sz="2400" dirty="0" smtClean="0">
                <a:solidFill>
                  <a:prstClr val="black"/>
                </a:solidFill>
              </a:rPr>
              <a:t>nutrient limited, encouraging excess film </a:t>
            </a:r>
            <a:r>
              <a:rPr lang="en-US" sz="2400" dirty="0" smtClean="0">
                <a:solidFill>
                  <a:prstClr val="black"/>
                </a:solidFill>
              </a:rPr>
              <a:t>removal. </a:t>
            </a:r>
          </a:p>
          <a:p>
            <a:pPr lvl="0">
              <a:buFont typeface="Arial" pitchFamily="34" charset="0"/>
              <a:buChar char="•"/>
            </a:pPr>
            <a:r>
              <a:rPr lang="en-US" sz="2400" dirty="0" smtClean="0">
                <a:solidFill>
                  <a:prstClr val="black"/>
                </a:solidFill>
              </a:rPr>
              <a:t> </a:t>
            </a:r>
            <a:r>
              <a:rPr lang="en-US" sz="2400" dirty="0" smtClean="0">
                <a:solidFill>
                  <a:prstClr val="black"/>
                </a:solidFill>
              </a:rPr>
              <a:t> </a:t>
            </a:r>
            <a:r>
              <a:rPr lang="en-US" sz="2400" dirty="0" smtClean="0">
                <a:solidFill>
                  <a:prstClr val="black"/>
                </a:solidFill>
              </a:rPr>
              <a:t>Loading </a:t>
            </a:r>
            <a:r>
              <a:rPr lang="en-US" sz="2400" dirty="0" smtClean="0">
                <a:solidFill>
                  <a:prstClr val="black"/>
                </a:solidFill>
              </a:rPr>
              <a:t>rates of 0.32 - 0.47 kg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have been claimed,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but </a:t>
            </a:r>
            <a:r>
              <a:rPr lang="en-US" sz="2400" dirty="0" smtClean="0">
                <a:solidFill>
                  <a:prstClr val="black"/>
                </a:solidFill>
              </a:rPr>
              <a:t>recommended rates for design purposes are 0.15-0.26 kg BOD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a:t>
            </a:r>
            <a:r>
              <a:rPr lang="en-US" sz="2400" dirty="0" smtClean="0">
                <a:solidFill>
                  <a:prstClr val="black"/>
                </a:solidFill>
              </a:rPr>
              <a:t>day</a:t>
            </a:r>
            <a:r>
              <a:rPr lang="en-US" sz="2400" baseline="30000" dirty="0" smtClean="0">
                <a:solidFill>
                  <a:prstClr val="black"/>
                </a:solidFill>
              </a:rPr>
              <a:t>-1</a:t>
            </a:r>
            <a:r>
              <a:rPr lang="en-US" sz="2400" dirty="0" smtClean="0">
                <a:solidFill>
                  <a:prstClr val="black"/>
                </a:solidFill>
              </a:rPr>
              <a:t>.</a:t>
            </a:r>
            <a:endParaRPr lang="en-US" sz="2400" dirty="0" smtClean="0">
              <a:solidFill>
                <a:prstClr val="black"/>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61665"/>
          </a:xfrm>
          <a:prstGeom prst="rect">
            <a:avLst/>
          </a:prstGeom>
        </p:spPr>
        <p:txBody>
          <a:bodyPr wrap="square">
            <a:spAutoFit/>
          </a:bodyPr>
          <a:lstStyle/>
          <a:p>
            <a:r>
              <a:rPr lang="en-US" sz="2400" dirty="0" smtClean="0">
                <a:solidFill>
                  <a:prstClr val="black"/>
                </a:solidFill>
              </a:rPr>
              <a:t> </a:t>
            </a:r>
            <a:endParaRPr lang="en-US" sz="2400" dirty="0" smtClean="0">
              <a:solidFill>
                <a:prstClr val="black"/>
              </a:solidFill>
            </a:endParaRPr>
          </a:p>
        </p:txBody>
      </p:sp>
      <p:sp>
        <p:nvSpPr>
          <p:cNvPr id="5" name="Rectangle 4"/>
          <p:cNvSpPr/>
          <p:nvPr/>
        </p:nvSpPr>
        <p:spPr>
          <a:xfrm>
            <a:off x="304800" y="381000"/>
            <a:ext cx="8534400" cy="1200329"/>
          </a:xfrm>
          <a:prstGeom prst="rect">
            <a:avLst/>
          </a:prstGeom>
        </p:spPr>
        <p:txBody>
          <a:bodyPr wrap="square">
            <a:spAutoFit/>
          </a:bodyPr>
          <a:lstStyle/>
          <a:p>
            <a:pPr lvl="0">
              <a:buFont typeface="Arial" pitchFamily="34" charset="0"/>
              <a:buChar char="•"/>
            </a:pPr>
            <a:r>
              <a:rPr lang="en-US" sz="2400" dirty="0" smtClean="0">
                <a:solidFill>
                  <a:prstClr val="black"/>
                </a:solidFill>
              </a:rPr>
              <a:t>  Alternatively</a:t>
            </a:r>
            <a:r>
              <a:rPr lang="en-US" sz="2400" dirty="0" smtClean="0">
                <a:solidFill>
                  <a:prstClr val="black"/>
                </a:solidFill>
              </a:rPr>
              <a:t>, enclosed deep beds of 3.5 to </a:t>
            </a:r>
            <a:r>
              <a:rPr lang="en-US" sz="2400" dirty="0" smtClean="0">
                <a:solidFill>
                  <a:prstClr val="black"/>
                </a:solidFill>
              </a:rPr>
              <a:t>5.5 m </a:t>
            </a:r>
            <a:r>
              <a:rPr lang="en-US" sz="2400" dirty="0" smtClean="0">
                <a:solidFill>
                  <a:prstClr val="black"/>
                </a:solidFill>
              </a:rPr>
              <a:t>depth may be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used </a:t>
            </a:r>
            <a:r>
              <a:rPr lang="en-US" sz="2400" dirty="0" smtClean="0">
                <a:solidFill>
                  <a:prstClr val="black"/>
                </a:solidFill>
              </a:rPr>
              <a:t>in which air is blown through the beds by fans. Loading rates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up </a:t>
            </a:r>
            <a:r>
              <a:rPr lang="en-US" sz="2400" dirty="0" smtClean="0">
                <a:solidFill>
                  <a:prstClr val="black"/>
                </a:solidFill>
              </a:rPr>
              <a:t>to 12 times that of the ordinary filter have been </a:t>
            </a:r>
            <a:r>
              <a:rPr lang="en-US" sz="2400" dirty="0" smtClean="0">
                <a:solidFill>
                  <a:prstClr val="black"/>
                </a:solidFill>
              </a:rPr>
              <a:t>claimed.</a:t>
            </a:r>
            <a:endParaRPr lang="en-US" dirty="0">
              <a:solidFill>
                <a:prstClr val="white"/>
              </a:solidFill>
            </a:endParaRPr>
          </a:p>
        </p:txBody>
      </p:sp>
      <p:pic>
        <p:nvPicPr>
          <p:cNvPr id="41986" name="Picture 2" descr="Trickling Filter, ट्रिकलिंग फिल्टर in Satyen Dutta Road, Kolkata ,  Aquatherm Water Treatment Private Limited | ID: 14829891348"/>
          <p:cNvPicPr>
            <a:picLocks noChangeAspect="1" noChangeArrowheads="1"/>
          </p:cNvPicPr>
          <p:nvPr/>
        </p:nvPicPr>
        <p:blipFill>
          <a:blip r:embed="rId2"/>
          <a:srcRect/>
          <a:stretch>
            <a:fillRect/>
          </a:stretch>
        </p:blipFill>
        <p:spPr bwMode="auto">
          <a:xfrm>
            <a:off x="1905000" y="1676400"/>
            <a:ext cx="4762500" cy="4762500"/>
          </a:xfrm>
          <a:prstGeom prst="rect">
            <a:avLst/>
          </a:prstGeom>
          <a:noFill/>
          <a:ln w="38100">
            <a:solidFill>
              <a:srgbClr val="FF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prstClr val="black"/>
                </a:solidFill>
                <a:ea typeface="Times New Roman" pitchFamily="18" charset="0"/>
                <a:cs typeface="Times New Roman" pitchFamily="18" charset="0"/>
              </a:rPr>
              <a:t>  In some locations, municipal sewers are not available or the </a:t>
            </a:r>
          </a:p>
          <a:p>
            <a:r>
              <a:rPr lang="en-US" sz="2400" dirty="0" smtClean="0">
                <a:solidFill>
                  <a:prstClr val="black"/>
                </a:solidFill>
                <a:ea typeface="Times New Roman" pitchFamily="18" charset="0"/>
                <a:cs typeface="Times New Roman" pitchFamily="18" charset="0"/>
              </a:rPr>
              <a:t>   effluent may be of such a composition that the wastewater </a:t>
            </a:r>
          </a:p>
          <a:p>
            <a:r>
              <a:rPr lang="en-US" sz="2400" dirty="0" smtClean="0">
                <a:solidFill>
                  <a:prstClr val="black"/>
                </a:solidFill>
                <a:ea typeface="Times New Roman" pitchFamily="18" charset="0"/>
                <a:cs typeface="Times New Roman" pitchFamily="18" charset="0"/>
              </a:rPr>
              <a:t>   treatment company or regulatory authority requires some form </a:t>
            </a:r>
          </a:p>
          <a:p>
            <a:r>
              <a:rPr lang="en-US" sz="2400" dirty="0" smtClean="0">
                <a:solidFill>
                  <a:prstClr val="black"/>
                </a:solidFill>
                <a:ea typeface="Times New Roman" pitchFamily="18" charset="0"/>
                <a:cs typeface="Times New Roman" pitchFamily="18" charset="0"/>
              </a:rPr>
              <a:t>   of pretreatment before discharge to its sewers. </a:t>
            </a:r>
          </a:p>
          <a:p>
            <a:pPr>
              <a:buFont typeface="Arial" pitchFamily="34" charset="0"/>
              <a:buChar char="•"/>
            </a:pPr>
            <a:r>
              <a:rPr lang="en-US" sz="2400" dirty="0" smtClean="0">
                <a:solidFill>
                  <a:prstClr val="black"/>
                </a:solidFill>
                <a:ea typeface="Times New Roman" pitchFamily="18" charset="0"/>
                <a:cs typeface="Times New Roman" pitchFamily="18" charset="0"/>
              </a:rPr>
              <a:t>  In these cases an effluent-treatment plant will have to be </a:t>
            </a:r>
          </a:p>
          <a:p>
            <a:r>
              <a:rPr lang="en-US" sz="2400" dirty="0" smtClean="0">
                <a:solidFill>
                  <a:prstClr val="black"/>
                </a:solidFill>
                <a:ea typeface="Times New Roman" pitchFamily="18" charset="0"/>
                <a:cs typeface="Times New Roman" pitchFamily="18" charset="0"/>
              </a:rPr>
              <a:t>   installed at the factory. </a:t>
            </a:r>
          </a:p>
          <a:p>
            <a:pPr>
              <a:buFont typeface="Arial" pitchFamily="34" charset="0"/>
              <a:buChar char="•"/>
            </a:pPr>
            <a:r>
              <a:rPr lang="en-US" sz="2400" dirty="0" smtClean="0">
                <a:solidFill>
                  <a:prstClr val="black"/>
                </a:solidFill>
                <a:ea typeface="Times New Roman" pitchFamily="18" charset="0"/>
                <a:cs typeface="Times New Roman" pitchFamily="18" charset="0"/>
              </a:rPr>
              <a:t>  Whatever the pollutant load of the liquid effluent, its discharge </a:t>
            </a:r>
          </a:p>
          <a:p>
            <a:r>
              <a:rPr lang="en-US" sz="2400" dirty="0" smtClean="0">
                <a:solidFill>
                  <a:prstClr val="black"/>
                </a:solidFill>
                <a:ea typeface="Times New Roman" pitchFamily="18" charset="0"/>
                <a:cs typeface="Times New Roman" pitchFamily="18" charset="0"/>
              </a:rPr>
              <a:t>    to a sewer will be a cost centered activity, and will incur charges </a:t>
            </a:r>
          </a:p>
          <a:p>
            <a:r>
              <a:rPr lang="en-US" sz="2400" dirty="0" smtClean="0">
                <a:solidFill>
                  <a:prstClr val="black"/>
                </a:solidFill>
                <a:ea typeface="Times New Roman" pitchFamily="18" charset="0"/>
                <a:cs typeface="Times New Roman" pitchFamily="18" charset="0"/>
              </a:rPr>
              <a:t>    from the treatment company. </a:t>
            </a:r>
          </a:p>
          <a:p>
            <a:pPr>
              <a:buFont typeface="Arial" pitchFamily="34" charset="0"/>
              <a:buChar char="•"/>
            </a:pPr>
            <a:r>
              <a:rPr lang="en-US" sz="2400" dirty="0" smtClean="0">
                <a:solidFill>
                  <a:prstClr val="black"/>
                </a:solidFill>
                <a:ea typeface="Times New Roman" pitchFamily="18" charset="0"/>
                <a:cs typeface="Times New Roman" pitchFamily="18" charset="0"/>
              </a:rPr>
              <a:t>  Normally, fermentation effluents do not contain toxic materials </a:t>
            </a:r>
          </a:p>
          <a:p>
            <a:r>
              <a:rPr lang="en-US" sz="2400" dirty="0" smtClean="0">
                <a:solidFill>
                  <a:prstClr val="black"/>
                </a:solidFill>
                <a:ea typeface="Times New Roman" pitchFamily="18" charset="0"/>
                <a:cs typeface="Times New Roman" pitchFamily="18" charset="0"/>
              </a:rPr>
              <a:t>    which directly affect the aquatic flora or fauna. Unfortunately, </a:t>
            </a:r>
          </a:p>
          <a:p>
            <a:r>
              <a:rPr lang="en-US" sz="2400" dirty="0" smtClean="0">
                <a:solidFill>
                  <a:prstClr val="black"/>
                </a:solidFill>
                <a:ea typeface="Times New Roman" pitchFamily="18" charset="0"/>
                <a:cs typeface="Times New Roman" pitchFamily="18" charset="0"/>
              </a:rPr>
              <a:t>    most of the effluents do contain high levels of organic matter </a:t>
            </a:r>
          </a:p>
          <a:p>
            <a:r>
              <a:rPr lang="en-US" sz="2400" dirty="0" smtClean="0">
                <a:solidFill>
                  <a:prstClr val="black"/>
                </a:solidFill>
                <a:ea typeface="Times New Roman" pitchFamily="18" charset="0"/>
                <a:cs typeface="Times New Roman" pitchFamily="18" charset="0"/>
              </a:rPr>
              <a:t>    which are readily oxidized by microbial attack and so drastically </a:t>
            </a:r>
          </a:p>
          <a:p>
            <a:r>
              <a:rPr lang="en-US" sz="2400" dirty="0" smtClean="0">
                <a:solidFill>
                  <a:prstClr val="black"/>
                </a:solidFill>
                <a:ea typeface="Times New Roman" pitchFamily="18" charset="0"/>
                <a:cs typeface="Times New Roman" pitchFamily="18" charset="0"/>
              </a:rPr>
              <a:t>    deplete the dissolved oxygen concentration in the receiving </a:t>
            </a:r>
          </a:p>
          <a:p>
            <a:r>
              <a:rPr lang="en-US" sz="2400" dirty="0" smtClean="0">
                <a:solidFill>
                  <a:prstClr val="black"/>
                </a:solidFill>
                <a:ea typeface="Times New Roman" pitchFamily="18" charset="0"/>
                <a:cs typeface="Times New Roman" pitchFamily="18" charset="0"/>
              </a:rPr>
              <a:t>    water unless there is a large dilution factor.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Trickling Filter | SSWM - Find tools for sustainable sanitation and water  management!"/>
          <p:cNvPicPr>
            <a:picLocks noChangeAspect="1" noChangeArrowheads="1"/>
          </p:cNvPicPr>
          <p:nvPr/>
        </p:nvPicPr>
        <p:blipFill>
          <a:blip r:embed="rId2"/>
          <a:srcRect/>
          <a:stretch>
            <a:fillRect/>
          </a:stretch>
        </p:blipFill>
        <p:spPr bwMode="auto">
          <a:xfrm>
            <a:off x="990600" y="1295400"/>
            <a:ext cx="6991350" cy="3067050"/>
          </a:xfrm>
          <a:prstGeom prst="rect">
            <a:avLst/>
          </a:prstGeom>
          <a:noFill/>
          <a:ln w="28575">
            <a:solidFill>
              <a:srgbClr val="FF0000"/>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r>
              <a:rPr lang="en-US" sz="2400" b="1" dirty="0" smtClean="0">
                <a:solidFill>
                  <a:srgbClr val="7030A0"/>
                </a:solidFill>
              </a:rPr>
              <a:t>TOWERS</a:t>
            </a:r>
          </a:p>
          <a:p>
            <a:pPr lvl="0">
              <a:buFont typeface="Arial" pitchFamily="34" charset="0"/>
              <a:buChar char="•"/>
            </a:pPr>
            <a:r>
              <a:rPr lang="en-US" sz="2400" dirty="0" smtClean="0">
                <a:solidFill>
                  <a:prstClr val="black"/>
                </a:solidFill>
              </a:rPr>
              <a:t>  Trickling filters do not have both a high  specific area and a high </a:t>
            </a:r>
          </a:p>
          <a:p>
            <a:pPr lvl="0"/>
            <a:r>
              <a:rPr lang="en-US" sz="2400" dirty="0" smtClean="0">
                <a:solidFill>
                  <a:prstClr val="black"/>
                </a:solidFill>
              </a:rPr>
              <a:t>    voidage, they are less suitable for the treatment of large volumes    </a:t>
            </a:r>
          </a:p>
          <a:p>
            <a:pPr lvl="0"/>
            <a:r>
              <a:rPr lang="en-US" sz="2400" dirty="0" smtClean="0">
                <a:solidFill>
                  <a:prstClr val="black"/>
                </a:solidFill>
              </a:rPr>
              <a:t>    of strong industrial effluents.</a:t>
            </a:r>
          </a:p>
          <a:p>
            <a:pPr lvl="0">
              <a:buFont typeface="Arial" pitchFamily="34" charset="0"/>
              <a:buChar char="•"/>
            </a:pPr>
            <a:r>
              <a:rPr lang="en-US" sz="2400" dirty="0" smtClean="0">
                <a:solidFill>
                  <a:prstClr val="black"/>
                </a:solidFill>
              </a:rPr>
              <a:t>  Large areas of land would be  required for the expensive and </a:t>
            </a:r>
          </a:p>
          <a:p>
            <a:pPr lvl="0"/>
            <a:r>
              <a:rPr lang="en-US" sz="2400" dirty="0" smtClean="0">
                <a:solidFill>
                  <a:prstClr val="black"/>
                </a:solidFill>
              </a:rPr>
              <a:t>    extensive traditional filter beds. </a:t>
            </a:r>
          </a:p>
          <a:p>
            <a:pPr lvl="0">
              <a:buFont typeface="Arial" pitchFamily="34" charset="0"/>
              <a:buChar char="•"/>
            </a:pPr>
            <a:r>
              <a:rPr lang="en-US" sz="2400" dirty="0" smtClean="0">
                <a:solidFill>
                  <a:prstClr val="black"/>
                </a:solidFill>
              </a:rPr>
              <a:t>  Towers, 6-9 m in height, packed with light weight (40-80 kg m</a:t>
            </a:r>
            <a:r>
              <a:rPr lang="en-US" sz="2400" baseline="30000" dirty="0" smtClean="0">
                <a:solidFill>
                  <a:prstClr val="black"/>
                </a:solidFill>
              </a:rPr>
              <a:t>-3</a:t>
            </a:r>
            <a:r>
              <a:rPr lang="en-US" sz="2400" dirty="0" smtClean="0">
                <a:solidFill>
                  <a:prstClr val="black"/>
                </a:solidFill>
              </a:rPr>
              <a:t>) </a:t>
            </a:r>
          </a:p>
          <a:p>
            <a:pPr lvl="0"/>
            <a:r>
              <a:rPr lang="en-US" sz="2400" dirty="0" smtClean="0">
                <a:solidFill>
                  <a:prstClr val="black"/>
                </a:solidFill>
              </a:rPr>
              <a:t>    plastic multi-faced modules or small random packing units have </a:t>
            </a:r>
          </a:p>
          <a:p>
            <a:pPr lvl="0"/>
            <a:r>
              <a:rPr lang="en-US" sz="2400" dirty="0" smtClean="0">
                <a:solidFill>
                  <a:prstClr val="black"/>
                </a:solidFill>
              </a:rPr>
              <a:t>    provided to be a space saving and relatively inexpensive solution </a:t>
            </a:r>
          </a:p>
          <a:p>
            <a:pPr lvl="0"/>
            <a:r>
              <a:rPr lang="en-US" sz="2400" dirty="0" smtClean="0">
                <a:solidFill>
                  <a:prstClr val="black"/>
                </a:solidFill>
              </a:rPr>
              <a:t>    to the problem.</a:t>
            </a:r>
          </a:p>
          <a:p>
            <a:pPr lvl="0">
              <a:buFont typeface="Arial" pitchFamily="34" charset="0"/>
              <a:buChar char="•"/>
            </a:pPr>
            <a:r>
              <a:rPr lang="en-US" sz="2400" dirty="0" smtClean="0">
                <a:solidFill>
                  <a:prstClr val="black"/>
                </a:solidFill>
              </a:rPr>
              <a:t>  These packings have a relatively open </a:t>
            </a:r>
            <a:r>
              <a:rPr lang="en-US" sz="2400" dirty="0" smtClean="0">
                <a:solidFill>
                  <a:prstClr val="black"/>
                </a:solidFill>
              </a:rPr>
              <a:t>structure </a:t>
            </a:r>
            <a:r>
              <a:rPr lang="en-US" sz="2400" dirty="0" smtClean="0">
                <a:solidFill>
                  <a:prstClr val="black"/>
                </a:solidFill>
              </a:rPr>
              <a:t>for oxygen </a:t>
            </a:r>
          </a:p>
          <a:p>
            <a:pPr lvl="0"/>
            <a:r>
              <a:rPr lang="en-US" sz="2400" dirty="0" smtClean="0">
                <a:solidFill>
                  <a:prstClr val="black"/>
                </a:solidFill>
              </a:rPr>
              <a:t>    transfer (specific surface of 100-300 m</a:t>
            </a:r>
            <a:r>
              <a:rPr lang="en-US" sz="2400" baseline="30000" dirty="0" smtClean="0">
                <a:solidFill>
                  <a:prstClr val="black"/>
                </a:solidFill>
              </a:rPr>
              <a:t>2</a:t>
            </a:r>
            <a:r>
              <a:rPr lang="en-US" sz="2400" dirty="0" smtClean="0">
                <a:solidFill>
                  <a:prstClr val="black"/>
                </a:solidFill>
              </a:rPr>
              <a:t> m</a:t>
            </a:r>
            <a:r>
              <a:rPr lang="en-US" sz="2400" baseline="30000" dirty="0" smtClean="0">
                <a:solidFill>
                  <a:prstClr val="black"/>
                </a:solidFill>
              </a:rPr>
              <a:t>-3</a:t>
            </a:r>
            <a:r>
              <a:rPr lang="en-US" sz="2400" dirty="0" smtClean="0">
                <a:solidFill>
                  <a:prstClr val="black"/>
                </a:solidFill>
              </a:rPr>
              <a:t>) and high voidage </a:t>
            </a:r>
          </a:p>
          <a:p>
            <a:pPr lvl="0"/>
            <a:r>
              <a:rPr lang="en-US" sz="2400" dirty="0" smtClean="0">
                <a:solidFill>
                  <a:prstClr val="black"/>
                </a:solidFill>
              </a:rPr>
              <a:t>    (90-98 %), but are expensive compared with the conventional </a:t>
            </a:r>
          </a:p>
          <a:p>
            <a:pPr lvl="0"/>
            <a:r>
              <a:rPr lang="en-US" sz="2400" dirty="0" smtClean="0">
                <a:solidFill>
                  <a:prstClr val="black"/>
                </a:solidFill>
              </a:rPr>
              <a:t>    filter packings. </a:t>
            </a:r>
          </a:p>
          <a:p>
            <a:pPr lvl="0">
              <a:buFont typeface="Arial" pitchFamily="34" charset="0"/>
              <a:buChar char="•"/>
            </a:pPr>
            <a:r>
              <a:rPr lang="en-US" sz="2400" dirty="0" smtClean="0">
                <a:solidFill>
                  <a:prstClr val="black"/>
                </a:solidFill>
              </a:rPr>
              <a:t>   They are capable of coping with high BOD loadings. </a:t>
            </a:r>
            <a:endParaRPr 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308324"/>
          </a:xfrm>
          <a:prstGeom prst="rect">
            <a:avLst/>
          </a:prstGeom>
        </p:spPr>
        <p:txBody>
          <a:bodyPr wrap="square">
            <a:spAutoFit/>
          </a:bodyPr>
          <a:lstStyle/>
          <a:p>
            <a:pPr lvl="0">
              <a:buFont typeface="Arial" pitchFamily="34" charset="0"/>
              <a:buChar char="•"/>
            </a:pPr>
            <a:r>
              <a:rPr lang="en-US" sz="2400" dirty="0" smtClean="0">
                <a:solidFill>
                  <a:prstClr val="black"/>
                </a:solidFill>
              </a:rPr>
              <a:t>   At a loading of 3.2 kg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a  50%  BOD removal may be </a:t>
            </a:r>
          </a:p>
          <a:p>
            <a:pPr lvl="0"/>
            <a:r>
              <a:rPr lang="en-US" sz="2400" dirty="0" smtClean="0">
                <a:solidFill>
                  <a:prstClr val="black"/>
                </a:solidFill>
              </a:rPr>
              <a:t>    achieved, and at a 1.5 kg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70% removal is possible </a:t>
            </a:r>
          </a:p>
          <a:p>
            <a:pPr lvl="0"/>
            <a:r>
              <a:rPr lang="en-US" sz="2400" dirty="0" smtClean="0">
                <a:solidFill>
                  <a:prstClr val="black"/>
                </a:solidFill>
              </a:rPr>
              <a:t>    (Ripley, 1979). </a:t>
            </a:r>
          </a:p>
          <a:p>
            <a:pPr lvl="0">
              <a:buFont typeface="Arial" pitchFamily="34" charset="0"/>
              <a:buChar char="•"/>
            </a:pPr>
            <a:r>
              <a:rPr lang="en-US" sz="2400" dirty="0" smtClean="0">
                <a:solidFill>
                  <a:prstClr val="black"/>
                </a:solidFill>
              </a:rPr>
              <a:t>   The biological film is similar to that formed on the conventional </a:t>
            </a:r>
          </a:p>
          <a:p>
            <a:pPr lvl="0"/>
            <a:r>
              <a:rPr lang="en-US" sz="2400" dirty="0" smtClean="0">
                <a:solidFill>
                  <a:prstClr val="black"/>
                </a:solidFill>
              </a:rPr>
              <a:t>     packing and scouring is due to the hydraulic load applied rather </a:t>
            </a:r>
          </a:p>
          <a:p>
            <a:pPr lvl="0"/>
            <a:r>
              <a:rPr lang="en-US" sz="2400" dirty="0" smtClean="0">
                <a:solidFill>
                  <a:prstClr val="black"/>
                </a:solidFill>
              </a:rPr>
              <a:t>     than the predation of higher organisms.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r>
              <a:rPr lang="en-US" sz="2400" b="1" dirty="0" smtClean="0">
                <a:solidFill>
                  <a:srgbClr val="7030A0"/>
                </a:solidFill>
              </a:rPr>
              <a:t>BIOLOGICALLY AFRATED FILTERS (BAFS)</a:t>
            </a:r>
          </a:p>
          <a:p>
            <a:pPr lvl="0">
              <a:buFont typeface="Arial" pitchFamily="34" charset="0"/>
              <a:buChar char="•"/>
            </a:pPr>
            <a:r>
              <a:rPr lang="en-US" sz="2400" dirty="0" smtClean="0">
                <a:solidFill>
                  <a:prstClr val="black"/>
                </a:solidFill>
              </a:rPr>
              <a:t>  Biologically aerated filters are a relatively recent development </a:t>
            </a:r>
          </a:p>
          <a:p>
            <a:pPr lvl="0"/>
            <a:r>
              <a:rPr lang="en-US" sz="2400" dirty="0" smtClean="0">
                <a:solidFill>
                  <a:prstClr val="black"/>
                </a:solidFill>
              </a:rPr>
              <a:t>   based on the trickling filter. They consist s of a packed bed which </a:t>
            </a:r>
          </a:p>
          <a:p>
            <a:pPr lvl="0"/>
            <a:r>
              <a:rPr lang="en-US" sz="2400" dirty="0" smtClean="0">
                <a:solidFill>
                  <a:prstClr val="black"/>
                </a:solidFill>
              </a:rPr>
              <a:t>   provides sites for microbial growth through which air is passed </a:t>
            </a:r>
          </a:p>
          <a:p>
            <a:pPr lvl="0"/>
            <a:r>
              <a:rPr lang="en-US" sz="2400" dirty="0" smtClean="0">
                <a:solidFill>
                  <a:prstClr val="black"/>
                </a:solidFill>
              </a:rPr>
              <a:t>   but, unlike trickling filters, the reactor volume is flooded with the </a:t>
            </a:r>
          </a:p>
          <a:p>
            <a:pPr lvl="0"/>
            <a:r>
              <a:rPr lang="en-US" sz="2400" dirty="0" smtClean="0">
                <a:solidFill>
                  <a:prstClr val="black"/>
                </a:solidFill>
              </a:rPr>
              <a:t>   effluent to be treated which is passed upwards or downwards to </a:t>
            </a:r>
          </a:p>
          <a:p>
            <a:pPr lvl="0"/>
            <a:r>
              <a:rPr lang="en-US" sz="2400" dirty="0" smtClean="0">
                <a:solidFill>
                  <a:prstClr val="black"/>
                </a:solidFill>
              </a:rPr>
              <a:t>   the through the reactor (i.e. co or counter currently to air supply) </a:t>
            </a:r>
          </a:p>
          <a:p>
            <a:pPr lvl="0"/>
            <a:r>
              <a:rPr lang="en-US" sz="2400" dirty="0" smtClean="0">
                <a:solidFill>
                  <a:prstClr val="black"/>
                </a:solidFill>
              </a:rPr>
              <a:t>   depending on the design. </a:t>
            </a:r>
          </a:p>
          <a:p>
            <a:pPr lvl="0">
              <a:buFont typeface="Arial" pitchFamily="34" charset="0"/>
              <a:buChar char="•"/>
            </a:pPr>
            <a:r>
              <a:rPr lang="en-US" sz="2400" dirty="0" smtClean="0">
                <a:solidFill>
                  <a:prstClr val="black"/>
                </a:solidFill>
              </a:rPr>
              <a:t>  The packing matrix may be natural (e.g. pumice) or </a:t>
            </a:r>
            <a:r>
              <a:rPr lang="en-US" sz="2400" dirty="0" smtClean="0">
                <a:solidFill>
                  <a:prstClr val="black"/>
                </a:solidFill>
              </a:rPr>
              <a:t>synthetic </a:t>
            </a:r>
            <a:r>
              <a:rPr lang="en-US" sz="2400" dirty="0" smtClean="0">
                <a:solidFill>
                  <a:prstClr val="black"/>
                </a:solidFill>
              </a:rPr>
              <a:t>(e.g. </a:t>
            </a:r>
          </a:p>
          <a:p>
            <a:pPr lvl="0"/>
            <a:r>
              <a:rPr lang="en-US" sz="2400" dirty="0" smtClean="0">
                <a:solidFill>
                  <a:prstClr val="black"/>
                </a:solidFill>
              </a:rPr>
              <a:t>   polyethylene), and may be either a fixed structure or randomly </a:t>
            </a:r>
          </a:p>
          <a:p>
            <a:pPr lvl="0"/>
            <a:r>
              <a:rPr lang="en-US" sz="2400" dirty="0" smtClean="0">
                <a:solidFill>
                  <a:prstClr val="black"/>
                </a:solidFill>
              </a:rPr>
              <a:t>   packed.</a:t>
            </a:r>
          </a:p>
          <a:p>
            <a:pPr lvl="0">
              <a:buFont typeface="Arial" pitchFamily="34" charset="0"/>
              <a:buChar char="•"/>
            </a:pPr>
            <a:r>
              <a:rPr lang="en-US" sz="2400" dirty="0" smtClean="0">
                <a:solidFill>
                  <a:prstClr val="black"/>
                </a:solidFill>
              </a:rPr>
              <a:t> The combination of aeration and filtration allows high rates of </a:t>
            </a:r>
          </a:p>
          <a:p>
            <a:pPr lvl="0"/>
            <a:r>
              <a:rPr lang="en-US" sz="2400" dirty="0" smtClean="0">
                <a:solidFill>
                  <a:prstClr val="black"/>
                </a:solidFill>
              </a:rPr>
              <a:t>   BOD and ammonia removal together with solids capture, so that </a:t>
            </a:r>
          </a:p>
          <a:p>
            <a:pPr lvl="0"/>
            <a:r>
              <a:rPr lang="en-US" sz="2400" dirty="0" smtClean="0">
                <a:solidFill>
                  <a:prstClr val="black"/>
                </a:solidFill>
              </a:rPr>
              <a:t>   sedimentation tanks may not be required. However, regular </a:t>
            </a:r>
          </a:p>
          <a:p>
            <a:pPr lvl="0"/>
            <a:r>
              <a:rPr lang="en-US" sz="2400" dirty="0" smtClean="0">
                <a:solidFill>
                  <a:prstClr val="black"/>
                </a:solidFill>
              </a:rPr>
              <a:t>   backwashing is essential to remove filtered solids and excess </a:t>
            </a:r>
          </a:p>
          <a:p>
            <a:pPr lvl="0"/>
            <a:r>
              <a:rPr lang="en-US" sz="2400" dirty="0" smtClean="0">
                <a:solidFill>
                  <a:prstClr val="black"/>
                </a:solidFill>
              </a:rPr>
              <a:t>   biomass. </a:t>
            </a:r>
            <a:endParaRPr lang="en-US" sz="2400"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785652"/>
          </a:xfrm>
          <a:prstGeom prst="rect">
            <a:avLst/>
          </a:prstGeom>
        </p:spPr>
        <p:txBody>
          <a:bodyPr wrap="square">
            <a:spAutoFit/>
          </a:bodyPr>
          <a:lstStyle/>
          <a:p>
            <a:pPr lvl="0">
              <a:buFont typeface="Arial" pitchFamily="34" charset="0"/>
              <a:buChar char="•"/>
            </a:pPr>
            <a:r>
              <a:rPr lang="en-US" sz="2400" dirty="0" smtClean="0">
                <a:solidFill>
                  <a:prstClr val="black"/>
                </a:solidFill>
              </a:rPr>
              <a:t>  Organic loading rates for 90% BOD removal are significantly  </a:t>
            </a:r>
          </a:p>
          <a:p>
            <a:pPr lvl="0"/>
            <a:r>
              <a:rPr lang="en-US" sz="2400" dirty="0" smtClean="0">
                <a:solidFill>
                  <a:prstClr val="black"/>
                </a:solidFill>
              </a:rPr>
              <a:t>   greater than those obtained for trickling filters, being in the range </a:t>
            </a:r>
          </a:p>
          <a:p>
            <a:pPr lvl="0"/>
            <a:r>
              <a:rPr lang="en-US" sz="2400" dirty="0" smtClean="0">
                <a:solidFill>
                  <a:prstClr val="black"/>
                </a:solidFill>
              </a:rPr>
              <a:t>   0.7-2.8 kg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(Stephenson et al., 1993). </a:t>
            </a:r>
          </a:p>
          <a:p>
            <a:pPr lvl="0">
              <a:buFont typeface="Arial" pitchFamily="34" charset="0"/>
              <a:buChar char="•"/>
            </a:pPr>
            <a:r>
              <a:rPr lang="en-US" sz="2400" dirty="0" smtClean="0">
                <a:solidFill>
                  <a:prstClr val="black"/>
                </a:solidFill>
              </a:rPr>
              <a:t> They are versatile treatment systems, and of those currently in </a:t>
            </a:r>
          </a:p>
          <a:p>
            <a:pPr lvl="0"/>
            <a:r>
              <a:rPr lang="en-US" sz="2400" dirty="0" smtClean="0">
                <a:solidFill>
                  <a:prstClr val="black"/>
                </a:solidFill>
              </a:rPr>
              <a:t>   operation, design capacities vary between 600 and 70,000 m</a:t>
            </a:r>
            <a:r>
              <a:rPr lang="en-US" sz="2400" baseline="30000" dirty="0" smtClean="0">
                <a:solidFill>
                  <a:prstClr val="black"/>
                </a:solidFill>
              </a:rPr>
              <a:t>-3</a:t>
            </a:r>
            <a:r>
              <a:rPr lang="en-US" sz="2400" dirty="0" smtClean="0">
                <a:solidFill>
                  <a:prstClr val="black"/>
                </a:solidFill>
              </a:rPr>
              <a:t> </a:t>
            </a:r>
          </a:p>
          <a:p>
            <a:pPr lvl="0"/>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 </a:t>
            </a:r>
          </a:p>
          <a:p>
            <a:pPr lvl="0">
              <a:buFont typeface="Arial" pitchFamily="34" charset="0"/>
              <a:buChar char="•"/>
            </a:pPr>
            <a:r>
              <a:rPr lang="en-US" sz="2400" dirty="0" smtClean="0">
                <a:solidFill>
                  <a:prstClr val="black"/>
                </a:solidFill>
              </a:rPr>
              <a:t> In addition to their use as a secondary treatment process they can </a:t>
            </a:r>
          </a:p>
          <a:p>
            <a:pPr lvl="0"/>
            <a:r>
              <a:rPr lang="en-US" sz="2400" dirty="0" smtClean="0">
                <a:solidFill>
                  <a:prstClr val="black"/>
                </a:solidFill>
              </a:rPr>
              <a:t>   also be utilized for tertiary treatment or modified to allow  </a:t>
            </a:r>
          </a:p>
          <a:p>
            <a:pPr lvl="0"/>
            <a:r>
              <a:rPr lang="en-US" sz="2400" dirty="0" smtClean="0">
                <a:solidFill>
                  <a:prstClr val="black"/>
                </a:solidFill>
              </a:rPr>
              <a:t>   denitrification in a manner similar to that of activated sludge </a:t>
            </a:r>
          </a:p>
          <a:p>
            <a:pPr lvl="0"/>
            <a:r>
              <a:rPr lang="en-US" sz="2400" dirty="0" smtClean="0">
                <a:solidFill>
                  <a:prstClr val="black"/>
                </a:solidFill>
              </a:rPr>
              <a:t>   systems.</a:t>
            </a:r>
            <a:endParaRPr lang="en-US" sz="2400"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5632311"/>
          </a:xfrm>
          <a:prstGeom prst="rect">
            <a:avLst/>
          </a:prstGeom>
        </p:spPr>
        <p:txBody>
          <a:bodyPr wrap="square">
            <a:spAutoFit/>
          </a:bodyPr>
          <a:lstStyle/>
          <a:p>
            <a:r>
              <a:rPr lang="en-US" sz="2400" b="1" dirty="0" smtClean="0">
                <a:solidFill>
                  <a:srgbClr val="7030A0"/>
                </a:solidFill>
              </a:rPr>
              <a:t>ROTATING BIOLOGICAL CONTACTORS (ROTATING DISC CONTACTORS)</a:t>
            </a:r>
          </a:p>
          <a:p>
            <a:pPr>
              <a:buFont typeface="Arial" pitchFamily="34" charset="0"/>
              <a:buChar char="•"/>
            </a:pPr>
            <a:r>
              <a:rPr lang="en-US" sz="2400" dirty="0" smtClean="0">
                <a:solidFill>
                  <a:schemeClr val="bg1"/>
                </a:solidFill>
              </a:rPr>
              <a:t>   In </a:t>
            </a:r>
            <a:r>
              <a:rPr lang="en-US" sz="2400" dirty="0" smtClean="0">
                <a:solidFill>
                  <a:schemeClr val="bg1"/>
                </a:solidFill>
              </a:rPr>
              <a:t>this treatment method </a:t>
            </a:r>
            <a:r>
              <a:rPr lang="en-US" sz="2400" dirty="0" smtClean="0">
                <a:solidFill>
                  <a:schemeClr val="bg1"/>
                </a:solidFill>
              </a:rPr>
              <a:t>a </a:t>
            </a:r>
            <a:r>
              <a:rPr lang="en-US" sz="2400" dirty="0" smtClean="0">
                <a:solidFill>
                  <a:schemeClr val="bg1"/>
                </a:solidFill>
              </a:rPr>
              <a:t>unit composed of closely spaced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discs </a:t>
            </a:r>
            <a:r>
              <a:rPr lang="en-US" sz="2400" dirty="0" smtClean="0">
                <a:solidFill>
                  <a:schemeClr val="bg1"/>
                </a:solidFill>
              </a:rPr>
              <a:t>(2 to 3 m diameter with 1 to 2 cm spacing between discs),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on </a:t>
            </a:r>
            <a:r>
              <a:rPr lang="en-US" sz="2400" dirty="0" smtClean="0">
                <a:solidFill>
                  <a:schemeClr val="bg1"/>
                </a:solidFill>
              </a:rPr>
              <a:t>a central drive shaft are rotated slowly (0.5 to 15 rpm)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through </a:t>
            </a:r>
            <a:r>
              <a:rPr lang="en-US" sz="2400" dirty="0" smtClean="0">
                <a:solidFill>
                  <a:schemeClr val="bg1"/>
                </a:solidFill>
              </a:rPr>
              <a:t>the effluent so, that 40 to 50% of the disc surfaces are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submerged</a:t>
            </a:r>
            <a:r>
              <a:rPr lang="en-US" sz="2400" dirty="0" smtClean="0">
                <a:solidFill>
                  <a:schemeClr val="bg1"/>
                </a:solidFill>
              </a:rPr>
              <a:t>.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discs, usually made from synthetic material (e.g. polystyrene,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PVC</a:t>
            </a:r>
            <a:r>
              <a:rPr lang="en-US" sz="2400" dirty="0" smtClean="0">
                <a:solidFill>
                  <a:schemeClr val="bg1"/>
                </a:solidFill>
              </a:rPr>
              <a:t>), are arranged in stages or groups separated by baffles to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minimize </a:t>
            </a:r>
            <a:r>
              <a:rPr lang="en-US" sz="2400" dirty="0" smtClean="0">
                <a:solidFill>
                  <a:schemeClr val="bg1"/>
                </a:solidFill>
              </a:rPr>
              <a:t>short circuiting or surging and to enhance specific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treatment </a:t>
            </a:r>
            <a:r>
              <a:rPr lang="en-US" sz="2400" dirty="0" smtClean="0">
                <a:solidFill>
                  <a:schemeClr val="bg1"/>
                </a:solidFill>
              </a:rPr>
              <a:t>requirements such as nitrification.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discs may be flat or corrugated to increase surface area.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A </a:t>
            </a:r>
            <a:r>
              <a:rPr lang="en-US" sz="2400" dirty="0" smtClean="0">
                <a:solidFill>
                  <a:schemeClr val="bg1"/>
                </a:solidFill>
              </a:rPr>
              <a:t>microbial film forms on the discs, this is aerated during the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exposed </a:t>
            </a:r>
            <a:r>
              <a:rPr lang="en-US" sz="2400" dirty="0" smtClean="0">
                <a:solidFill>
                  <a:schemeClr val="bg1"/>
                </a:solidFill>
              </a:rPr>
              <a:t>part of the cycle and absorbs nutrients during the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submerged </a:t>
            </a:r>
            <a:r>
              <a:rPr lang="en-US" sz="2400" dirty="0" smtClean="0">
                <a:solidFill>
                  <a:schemeClr val="bg1"/>
                </a:solidFill>
              </a:rPr>
              <a:t>part. </a:t>
            </a:r>
            <a:endParaRPr lang="en-US" sz="2400" dirty="0" smtClean="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Shear </a:t>
            </a:r>
            <a:r>
              <a:rPr lang="en-US" sz="2400" dirty="0" smtClean="0">
                <a:solidFill>
                  <a:prstClr val="black"/>
                </a:solidFill>
              </a:rPr>
              <a:t>forces produced as the discs rotate through the liquid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control </a:t>
            </a:r>
            <a:r>
              <a:rPr lang="en-US" sz="2400" dirty="0" smtClean="0">
                <a:solidFill>
                  <a:prstClr val="black"/>
                </a:solidFill>
              </a:rPr>
              <a:t>the thickness of the biofilm, with excess biofilm being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sloughed </a:t>
            </a:r>
            <a:r>
              <a:rPr lang="en-US" sz="2400" dirty="0" smtClean="0">
                <a:solidFill>
                  <a:prstClr val="black"/>
                </a:solidFill>
              </a:rPr>
              <a:t>from the discs</a:t>
            </a:r>
            <a:r>
              <a:rPr lang="en-US" sz="2400" dirty="0" smtClean="0">
                <a:solidFill>
                  <a:prstClr val="black"/>
                </a:solidFill>
              </a:rPr>
              <a:t>.</a:t>
            </a:r>
            <a:r>
              <a:rPr lang="en-US" sz="2400" dirty="0" smtClean="0">
                <a:solidFill>
                  <a:prstClr val="black"/>
                </a:solidFill>
              </a:rPr>
              <a:t>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 </a:t>
            </a:r>
            <a:r>
              <a:rPr lang="en-US" sz="2400" dirty="0" smtClean="0">
                <a:solidFill>
                  <a:prstClr val="black"/>
                </a:solidFill>
              </a:rPr>
              <a:t>sedimentation tank following the biological stage is therefore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required </a:t>
            </a:r>
            <a:r>
              <a:rPr lang="en-US" sz="2400" dirty="0" smtClean="0">
                <a:solidFill>
                  <a:prstClr val="black"/>
                </a:solidFill>
              </a:rPr>
              <a:t>to remove biological solids.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Loading </a:t>
            </a:r>
            <a:r>
              <a:rPr lang="en-US" sz="2400" dirty="0" smtClean="0">
                <a:solidFill>
                  <a:prstClr val="black"/>
                </a:solidFill>
              </a:rPr>
              <a:t>rates of 13 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 for domestic sewage and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partial </a:t>
            </a:r>
            <a:r>
              <a:rPr lang="en-US" sz="2400" dirty="0" smtClean="0">
                <a:solidFill>
                  <a:prstClr val="black"/>
                </a:solidFill>
              </a:rPr>
              <a:t>treatment of liquids of 400 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have been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used</a:t>
            </a:r>
            <a:r>
              <a:rPr lang="en-US" sz="2400" dirty="0" smtClean="0">
                <a:solidFill>
                  <a:prstClr val="black"/>
                </a:solidFill>
              </a:rPr>
              <a:t>. To achieve the 20:30 standard the loading rate should not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exceed </a:t>
            </a:r>
            <a:r>
              <a:rPr lang="en-US" sz="2400" dirty="0" smtClean="0">
                <a:solidFill>
                  <a:prstClr val="black"/>
                </a:solidFill>
              </a:rPr>
              <a:t>6 g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a:t>
            </a:r>
          </a:p>
          <a:p>
            <a:pPr lvl="0">
              <a:buFont typeface="Arial" pitchFamily="34" charset="0"/>
              <a:buChar char="•"/>
            </a:pPr>
            <a:r>
              <a:rPr lang="en-US" sz="2400" dirty="0" smtClean="0">
                <a:solidFill>
                  <a:prstClr val="black"/>
                </a:solidFill>
              </a:rPr>
              <a:t>  Rotating </a:t>
            </a:r>
            <a:r>
              <a:rPr lang="en-US" sz="2400" dirty="0" smtClean="0">
                <a:solidFill>
                  <a:prstClr val="black"/>
                </a:solidFill>
              </a:rPr>
              <a:t>biological contactors are compact, easily covered for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health </a:t>
            </a:r>
            <a:r>
              <a:rPr lang="en-US" sz="2400" dirty="0" smtClean="0">
                <a:solidFill>
                  <a:prstClr val="black"/>
                </a:solidFill>
              </a:rPr>
              <a:t>and aesthetic reasons, available as packaged units,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simpler </a:t>
            </a:r>
            <a:r>
              <a:rPr lang="en-US" sz="2400" dirty="0" smtClean="0">
                <a:solidFill>
                  <a:prstClr val="black"/>
                </a:solidFill>
              </a:rPr>
              <a:t>to operate under varying loads than trickling filters (the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biofilm </a:t>
            </a:r>
            <a:r>
              <a:rPr lang="en-US" sz="2400" dirty="0" smtClean="0">
                <a:solidFill>
                  <a:prstClr val="black"/>
                </a:solidFill>
              </a:rPr>
              <a:t>being wetted at all times) and are easily added onto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existing </a:t>
            </a:r>
            <a:r>
              <a:rPr lang="en-US" sz="2400" dirty="0" smtClean="0">
                <a:solidFill>
                  <a:prstClr val="black"/>
                </a:solidFill>
              </a:rPr>
              <a:t>treatment processes.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As </a:t>
            </a:r>
            <a:r>
              <a:rPr lang="en-US" sz="2400" dirty="0" smtClean="0">
                <a:solidFill>
                  <a:prstClr val="black"/>
                </a:solidFill>
              </a:rPr>
              <a:t>such they can provide a cost effective method of on-site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treatment</a:t>
            </a:r>
            <a:r>
              <a:rPr lang="en-US" sz="2400" dirty="0" smtClean="0">
                <a:solidFill>
                  <a:prstClr val="black"/>
                </a:solidFill>
              </a:rPr>
              <a:t>. </a:t>
            </a:r>
          </a:p>
          <a:p>
            <a:pPr lvl="0"/>
            <a:r>
              <a:rPr lang="en-US" sz="2400" dirty="0" smtClean="0">
                <a:solidFill>
                  <a:prstClr val="black"/>
                </a:solidFill>
              </a:rPr>
              <a:t> </a:t>
            </a:r>
            <a:endParaRPr lang="en-US" sz="2400" dirty="0">
              <a:solidFill>
                <a:prstClr val="black"/>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AutoShape 2" descr="Bio-Rotor™ Rotating Biological Contactor (RB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8" name="Picture 6" descr="Operation of Rotating Biological Contactor - Study on Sewage Treatment  Plant | CivilDigital |"/>
          <p:cNvPicPr>
            <a:picLocks noChangeAspect="1" noChangeArrowheads="1"/>
          </p:cNvPicPr>
          <p:nvPr/>
        </p:nvPicPr>
        <p:blipFill>
          <a:blip r:embed="rId2"/>
          <a:srcRect/>
          <a:stretch>
            <a:fillRect/>
          </a:stretch>
        </p:blipFill>
        <p:spPr bwMode="auto">
          <a:xfrm>
            <a:off x="457200" y="533400"/>
            <a:ext cx="4038860" cy="2438400"/>
          </a:xfrm>
          <a:prstGeom prst="rect">
            <a:avLst/>
          </a:prstGeom>
          <a:noFill/>
          <a:ln w="28575">
            <a:solidFill>
              <a:srgbClr val="FF0000"/>
            </a:solidFill>
          </a:ln>
        </p:spPr>
      </p:pic>
      <p:pic>
        <p:nvPicPr>
          <p:cNvPr id="33800" name="Picture 8" descr="Siemens Offers Biological Treatment Of Cyanide, Thiocyanate And Ammonia In  Mining Wastewater"/>
          <p:cNvPicPr>
            <a:picLocks noChangeAspect="1" noChangeArrowheads="1"/>
          </p:cNvPicPr>
          <p:nvPr/>
        </p:nvPicPr>
        <p:blipFill>
          <a:blip r:embed="rId3"/>
          <a:srcRect/>
          <a:stretch>
            <a:fillRect/>
          </a:stretch>
        </p:blipFill>
        <p:spPr bwMode="auto">
          <a:xfrm>
            <a:off x="5181600" y="533400"/>
            <a:ext cx="3124200" cy="2428876"/>
          </a:xfrm>
          <a:prstGeom prst="rect">
            <a:avLst/>
          </a:prstGeom>
          <a:noFill/>
          <a:ln w="28575">
            <a:solidFill>
              <a:srgbClr val="FF0000"/>
            </a:solidFill>
          </a:ln>
        </p:spPr>
      </p:pic>
      <p:pic>
        <p:nvPicPr>
          <p:cNvPr id="33802" name="Picture 10" descr="https://napier-reid.com/wp-content/uploads/2015/02/DSC04498.jpg"/>
          <p:cNvPicPr>
            <a:picLocks noChangeAspect="1" noChangeArrowheads="1"/>
          </p:cNvPicPr>
          <p:nvPr/>
        </p:nvPicPr>
        <p:blipFill>
          <a:blip r:embed="rId4" cstate="print"/>
          <a:srcRect/>
          <a:stretch>
            <a:fillRect/>
          </a:stretch>
        </p:blipFill>
        <p:spPr bwMode="auto">
          <a:xfrm>
            <a:off x="2438400" y="3581400"/>
            <a:ext cx="4126831" cy="2743200"/>
          </a:xfrm>
          <a:prstGeom prst="rect">
            <a:avLst/>
          </a:prstGeom>
          <a:noFill/>
          <a:ln w="38100">
            <a:solidFill>
              <a:srgbClr val="FF0000"/>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677656"/>
          </a:xfrm>
          <a:prstGeom prst="rect">
            <a:avLst/>
          </a:prstGeom>
        </p:spPr>
        <p:txBody>
          <a:bodyPr wrap="square">
            <a:spAutoFit/>
          </a:bodyPr>
          <a:lstStyle/>
          <a:p>
            <a:r>
              <a:rPr lang="en-US" sz="2400" b="1" dirty="0" smtClean="0">
                <a:solidFill>
                  <a:srgbClr val="7030A0"/>
                </a:solidFill>
              </a:rPr>
              <a:t>ROTATING DRUMS</a:t>
            </a:r>
          </a:p>
          <a:p>
            <a:pPr>
              <a:buFont typeface="Arial" pitchFamily="34" charset="0"/>
              <a:buChar char="•"/>
            </a:pPr>
            <a:r>
              <a:rPr lang="en-US" sz="2400" dirty="0" smtClean="0">
                <a:solidFill>
                  <a:schemeClr val="bg1"/>
                </a:solidFill>
              </a:rPr>
              <a:t>  Large </a:t>
            </a:r>
            <a:r>
              <a:rPr lang="en-US" sz="2400" dirty="0" smtClean="0">
                <a:solidFill>
                  <a:schemeClr val="bg1"/>
                </a:solidFill>
              </a:rPr>
              <a:t>rotating drums packed with random plastic packing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materials </a:t>
            </a:r>
            <a:r>
              <a:rPr lang="en-US" sz="2400" dirty="0" smtClean="0">
                <a:solidFill>
                  <a:schemeClr val="bg1"/>
                </a:solidFill>
              </a:rPr>
              <a:t>or spheres have been manufactured as a development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of </a:t>
            </a:r>
            <a:r>
              <a:rPr lang="en-US" sz="2400" dirty="0" smtClean="0">
                <a:solidFill>
                  <a:schemeClr val="bg1"/>
                </a:solidFill>
              </a:rPr>
              <a:t>rotating discs.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Loading </a:t>
            </a:r>
            <a:r>
              <a:rPr lang="en-US" sz="2400" dirty="0" smtClean="0">
                <a:solidFill>
                  <a:schemeClr val="bg1"/>
                </a:solidFill>
              </a:rPr>
              <a:t>rates for the random packing were similar to those of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rotating </a:t>
            </a:r>
            <a:r>
              <a:rPr lang="en-US" sz="2400" dirty="0" smtClean="0">
                <a:solidFill>
                  <a:schemeClr val="bg1"/>
                </a:solidFill>
              </a:rPr>
              <a:t>discs, while plastic spheres used in partial treatment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could </a:t>
            </a:r>
            <a:r>
              <a:rPr lang="en-US" sz="2400" dirty="0" smtClean="0">
                <a:solidFill>
                  <a:schemeClr val="bg1"/>
                </a:solidFill>
              </a:rPr>
              <a:t>cope with loads of 6 kg BOD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schemeClr val="bg1"/>
                </a:solidFill>
              </a:rPr>
              <a:t>. </a:t>
            </a:r>
            <a:endParaRPr lang="en-US" sz="2400" dirty="0">
              <a:solidFill>
                <a:schemeClr val="bg1"/>
              </a:solidFill>
            </a:endParaRPr>
          </a:p>
        </p:txBody>
      </p:sp>
      <p:pic>
        <p:nvPicPr>
          <p:cNvPr id="32770" name="Picture 2" descr="Rotary Drum Filters"/>
          <p:cNvPicPr>
            <a:picLocks noChangeAspect="1" noChangeArrowheads="1"/>
          </p:cNvPicPr>
          <p:nvPr/>
        </p:nvPicPr>
        <p:blipFill>
          <a:blip r:embed="rId2"/>
          <a:srcRect/>
          <a:stretch>
            <a:fillRect/>
          </a:stretch>
        </p:blipFill>
        <p:spPr bwMode="auto">
          <a:xfrm>
            <a:off x="381000" y="3657600"/>
            <a:ext cx="3962400" cy="2895600"/>
          </a:xfrm>
          <a:prstGeom prst="rect">
            <a:avLst/>
          </a:prstGeom>
          <a:noFill/>
          <a:ln w="28575">
            <a:solidFill>
              <a:srgbClr val="FF0000"/>
            </a:solidFill>
          </a:ln>
        </p:spPr>
      </p:pic>
      <p:pic>
        <p:nvPicPr>
          <p:cNvPr id="32772" name="Picture 4" descr="Rotating-drum bioreactor. | Download Scientific Diagram"/>
          <p:cNvPicPr>
            <a:picLocks noChangeAspect="1" noChangeArrowheads="1"/>
          </p:cNvPicPr>
          <p:nvPr/>
        </p:nvPicPr>
        <p:blipFill>
          <a:blip r:embed="rId3"/>
          <a:srcRect/>
          <a:stretch>
            <a:fillRect/>
          </a:stretch>
        </p:blipFill>
        <p:spPr bwMode="auto">
          <a:xfrm>
            <a:off x="4724400" y="3657600"/>
            <a:ext cx="3789798" cy="2895600"/>
          </a:xfrm>
          <a:prstGeom prst="rect">
            <a:avLst/>
          </a:prstGeom>
          <a:noFill/>
          <a:ln w="28575">
            <a:solidFill>
              <a:srgbClr val="FF0000"/>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97346"/>
            <a:ext cx="8534400" cy="6001643"/>
          </a:xfrm>
          <a:prstGeom prst="rect">
            <a:avLst/>
          </a:prstGeom>
        </p:spPr>
        <p:txBody>
          <a:bodyPr wrap="square">
            <a:spAutoFit/>
          </a:bodyPr>
          <a:lstStyle/>
          <a:p>
            <a:r>
              <a:rPr lang="en-US" sz="2400" b="1" dirty="0" smtClean="0">
                <a:solidFill>
                  <a:srgbClr val="7030A0"/>
                </a:solidFill>
              </a:rPr>
              <a:t>FLUIDIZED-BED SYSTEMS</a:t>
            </a:r>
          </a:p>
          <a:p>
            <a:pPr>
              <a:buFont typeface="Arial" pitchFamily="34" charset="0"/>
              <a:buChar char="•"/>
            </a:pPr>
            <a:r>
              <a:rPr lang="en-US" sz="2400" dirty="0" smtClean="0">
                <a:solidFill>
                  <a:schemeClr val="bg1"/>
                </a:solidFill>
              </a:rPr>
              <a:t>  Fluidized </a:t>
            </a:r>
            <a:r>
              <a:rPr lang="en-US" sz="2400" dirty="0" smtClean="0">
                <a:solidFill>
                  <a:schemeClr val="bg1"/>
                </a:solidFill>
              </a:rPr>
              <a:t>bed reactors in wastewater treatment are relatively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recent </a:t>
            </a:r>
            <a:r>
              <a:rPr lang="en-US" sz="2400" dirty="0" smtClean="0">
                <a:solidFill>
                  <a:schemeClr val="bg1"/>
                </a:solidFill>
              </a:rPr>
              <a:t>innovations.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support matrix (sand, anthracite, reticulated foam) has a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large </a:t>
            </a:r>
            <a:r>
              <a:rPr lang="en-US" sz="2400" dirty="0" smtClean="0">
                <a:solidFill>
                  <a:schemeClr val="bg1"/>
                </a:solidFill>
              </a:rPr>
              <a:t>surface area on which the biofilm adheres and thus they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are </a:t>
            </a:r>
            <a:r>
              <a:rPr lang="en-US" sz="2400" dirty="0" smtClean="0">
                <a:solidFill>
                  <a:schemeClr val="bg1"/>
                </a:solidFill>
              </a:rPr>
              <a:t>able to operate at high biomass concentrations with high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rates </a:t>
            </a:r>
            <a:r>
              <a:rPr lang="en-US" sz="2400" dirty="0" smtClean="0">
                <a:solidFill>
                  <a:schemeClr val="bg1"/>
                </a:solidFill>
              </a:rPr>
              <a:t>of treatment.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This </a:t>
            </a:r>
            <a:r>
              <a:rPr lang="en-US" sz="2400" dirty="0" smtClean="0">
                <a:solidFill>
                  <a:schemeClr val="bg1"/>
                </a:solidFill>
              </a:rPr>
              <a:t>allows strong wastewaters to be treated in small reactors.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They </a:t>
            </a:r>
            <a:r>
              <a:rPr lang="en-US" sz="2400" dirty="0" smtClean="0">
                <a:solidFill>
                  <a:schemeClr val="bg1"/>
                </a:solidFill>
              </a:rPr>
              <a:t>are also useful for the treatment of industrial wastewaters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when </a:t>
            </a:r>
            <a:r>
              <a:rPr lang="en-US" sz="2400" dirty="0" smtClean="0">
                <a:solidFill>
                  <a:schemeClr val="bg1"/>
                </a:solidFill>
              </a:rPr>
              <a:t>variable loadings are encountered.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support matrix is fluidized by the up flow of effluent through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reactor, and the degree of bed expansion is controlled by the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flow </a:t>
            </a:r>
            <a:r>
              <a:rPr lang="en-US" sz="2400" dirty="0" smtClean="0">
                <a:solidFill>
                  <a:schemeClr val="bg1"/>
                </a:solidFill>
              </a:rPr>
              <a:t>rate of wastewater. </a:t>
            </a:r>
            <a:endParaRPr lang="en-US" sz="2400" dirty="0" smtClean="0">
              <a:solidFill>
                <a:schemeClr val="bg1"/>
              </a:solidFill>
            </a:endParaRPr>
          </a:p>
          <a:p>
            <a:pPr>
              <a:buFont typeface="Arial" pitchFamily="34" charset="0"/>
              <a:buChar char="•"/>
            </a:pPr>
            <a:r>
              <a:rPr lang="en-US" sz="2400" dirty="0" smtClean="0">
                <a:solidFill>
                  <a:schemeClr val="bg1"/>
                </a:solidFill>
              </a:rPr>
              <a:t> </a:t>
            </a:r>
            <a:r>
              <a:rPr lang="en-US" sz="2400" dirty="0" smtClean="0">
                <a:solidFill>
                  <a:schemeClr val="bg1"/>
                </a:solidFill>
              </a:rPr>
              <a:t> </a:t>
            </a:r>
            <a:r>
              <a:rPr lang="en-US" sz="2400" dirty="0" smtClean="0">
                <a:solidFill>
                  <a:schemeClr val="bg1"/>
                </a:solidFill>
              </a:rPr>
              <a:t>The </a:t>
            </a:r>
            <a:r>
              <a:rPr lang="en-US" sz="2400" dirty="0" smtClean="0">
                <a:solidFill>
                  <a:schemeClr val="bg1"/>
                </a:solidFill>
              </a:rPr>
              <a:t>treated effluent can thus be decanted off without loss of the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support </a:t>
            </a:r>
            <a:r>
              <a:rPr lang="en-US" sz="2400" dirty="0" smtClean="0">
                <a:solidFill>
                  <a:schemeClr val="bg1"/>
                </a:solidFill>
              </a:rPr>
              <a:t>matrix and with careful operation a secondary </a:t>
            </a:r>
            <a:endParaRPr lang="en-US" sz="2400" dirty="0" smtClean="0">
              <a:solidFill>
                <a:schemeClr val="bg1"/>
              </a:solidFill>
            </a:endParaRPr>
          </a:p>
          <a:p>
            <a:r>
              <a:rPr lang="en-US" sz="2400" dirty="0" smtClean="0">
                <a:solidFill>
                  <a:schemeClr val="bg1"/>
                </a:solidFill>
              </a:rPr>
              <a:t> </a:t>
            </a:r>
            <a:r>
              <a:rPr lang="en-US" sz="2400" dirty="0" smtClean="0">
                <a:solidFill>
                  <a:schemeClr val="bg1"/>
                </a:solidFill>
              </a:rPr>
              <a:t>  </a:t>
            </a:r>
            <a:r>
              <a:rPr lang="en-US" sz="2400" dirty="0" smtClean="0">
                <a:solidFill>
                  <a:schemeClr val="bg1"/>
                </a:solidFill>
              </a:rPr>
              <a:t>sedimentation </a:t>
            </a:r>
            <a:r>
              <a:rPr lang="en-US" sz="2400" dirty="0" smtClean="0">
                <a:solidFill>
                  <a:schemeClr val="bg1"/>
                </a:solidFill>
              </a:rPr>
              <a:t>tank may not be needed. </a:t>
            </a:r>
            <a:endParaRPr 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6370975"/>
          </a:xfrm>
          <a:prstGeom prst="rect">
            <a:avLst/>
          </a:prstGeom>
        </p:spPr>
        <p:txBody>
          <a:bodyPr wrap="square">
            <a:spAutoFit/>
          </a:bodyPr>
          <a:lstStyle/>
          <a:p>
            <a:pPr lvl="0">
              <a:buFont typeface="Arial" pitchFamily="34" charset="0"/>
              <a:buChar char="•"/>
            </a:pPr>
            <a:r>
              <a:rPr lang="en-US" sz="2400" dirty="0" smtClean="0">
                <a:solidFill>
                  <a:prstClr val="black"/>
                </a:solidFill>
                <a:ea typeface="Times New Roman" pitchFamily="18" charset="0"/>
                <a:cs typeface="Times New Roman" pitchFamily="18" charset="0"/>
              </a:rPr>
              <a:t>  Effluent may be treated in a variety of ways, as will be outlined </a:t>
            </a:r>
          </a:p>
          <a:p>
            <a:pPr lvl="0"/>
            <a:r>
              <a:rPr lang="en-US" sz="2400" dirty="0" smtClean="0">
                <a:solidFill>
                  <a:prstClr val="black"/>
                </a:solidFill>
                <a:ea typeface="Times New Roman" pitchFamily="18" charset="0"/>
                <a:cs typeface="Times New Roman" pitchFamily="18" charset="0"/>
              </a:rPr>
              <a:t>    later in this chapter. </a:t>
            </a:r>
          </a:p>
          <a:p>
            <a:pPr lvl="0">
              <a:buFont typeface="Arial" pitchFamily="34" charset="0"/>
              <a:buChar char="•"/>
            </a:pPr>
            <a:r>
              <a:rPr lang="en-US" sz="2400" dirty="0" smtClean="0">
                <a:solidFill>
                  <a:prstClr val="black"/>
                </a:solidFill>
                <a:ea typeface="Times New Roman" pitchFamily="18" charset="0"/>
                <a:cs typeface="Times New Roman" pitchFamily="18" charset="0"/>
              </a:rPr>
              <a:t>  In a number of processes it may be possible to recover waste </a:t>
            </a:r>
          </a:p>
          <a:p>
            <a:pPr lvl="0"/>
            <a:r>
              <a:rPr lang="en-US" sz="2400" dirty="0" smtClean="0">
                <a:solidFill>
                  <a:prstClr val="black"/>
                </a:solidFill>
                <a:ea typeface="Times New Roman" pitchFamily="18" charset="0"/>
                <a:cs typeface="Times New Roman" pitchFamily="18" charset="0"/>
              </a:rPr>
              <a:t>    organic material as a solid and sell it as a by-product which may </a:t>
            </a:r>
          </a:p>
          <a:p>
            <a:pPr lvl="0"/>
            <a:r>
              <a:rPr lang="en-US" sz="2400" dirty="0" smtClean="0">
                <a:solidFill>
                  <a:prstClr val="black"/>
                </a:solidFill>
                <a:ea typeface="Times New Roman" pitchFamily="18" charset="0"/>
                <a:cs typeface="Times New Roman" pitchFamily="18" charset="0"/>
              </a:rPr>
              <a:t>    be an animal feed supplement or a nutrient to use in </a:t>
            </a:r>
          </a:p>
          <a:p>
            <a:pPr lvl="0"/>
            <a:r>
              <a:rPr lang="en-US" sz="2400" dirty="0" smtClean="0">
                <a:solidFill>
                  <a:prstClr val="black"/>
                </a:solidFill>
                <a:ea typeface="Times New Roman" pitchFamily="18" charset="0"/>
                <a:cs typeface="Times New Roman" pitchFamily="18" charset="0"/>
              </a:rPr>
              <a:t>    fermentation media. </a:t>
            </a:r>
          </a:p>
          <a:p>
            <a:pPr lvl="0">
              <a:buFont typeface="Arial" pitchFamily="34" charset="0"/>
              <a:buChar char="•"/>
            </a:pPr>
            <a:r>
              <a:rPr lang="en-US" sz="2400" dirty="0" smtClean="0">
                <a:solidFill>
                  <a:prstClr val="black"/>
                </a:solidFill>
                <a:ea typeface="Times New Roman" pitchFamily="18" charset="0"/>
                <a:cs typeface="Times New Roman" pitchFamily="18" charset="0"/>
              </a:rPr>
              <a:t>  The marketable by product helps to offset the cost of the </a:t>
            </a:r>
          </a:p>
          <a:p>
            <a:pPr lvl="0"/>
            <a:r>
              <a:rPr lang="en-US" sz="2400" dirty="0" smtClean="0">
                <a:solidFill>
                  <a:prstClr val="black"/>
                </a:solidFill>
                <a:ea typeface="Times New Roman" pitchFamily="18" charset="0"/>
                <a:cs typeface="Times New Roman" pitchFamily="18" charset="0"/>
              </a:rPr>
              <a:t>    treatment process. It is now recognized that water is no longer a </a:t>
            </a:r>
          </a:p>
          <a:p>
            <a:pPr lvl="0"/>
            <a:r>
              <a:rPr lang="en-US" sz="2400" dirty="0" smtClean="0">
                <a:solidFill>
                  <a:prstClr val="black"/>
                </a:solidFill>
                <a:ea typeface="Times New Roman" pitchFamily="18" charset="0"/>
                <a:cs typeface="Times New Roman" pitchFamily="18" charset="0"/>
              </a:rPr>
              <a:t>    cheap raw material. </a:t>
            </a:r>
          </a:p>
          <a:p>
            <a:pPr lvl="0">
              <a:buFont typeface="Arial" pitchFamily="34" charset="0"/>
              <a:buChar char="•"/>
            </a:pPr>
            <a:r>
              <a:rPr lang="en-US" sz="2400" dirty="0" smtClean="0">
                <a:solidFill>
                  <a:prstClr val="black"/>
                </a:solidFill>
                <a:ea typeface="Times New Roman" pitchFamily="18" charset="0"/>
                <a:cs typeface="Times New Roman" pitchFamily="18" charset="0"/>
              </a:rPr>
              <a:t>  Obviously the introduction of good "housekeeping will lead to   </a:t>
            </a:r>
          </a:p>
          <a:p>
            <a:pPr lvl="0"/>
            <a:r>
              <a:rPr lang="en-US" sz="2400" dirty="0" smtClean="0">
                <a:solidFill>
                  <a:prstClr val="black"/>
                </a:solidFill>
                <a:ea typeface="Times New Roman" pitchFamily="18" charset="0"/>
                <a:cs typeface="Times New Roman" pitchFamily="18" charset="0"/>
              </a:rPr>
              <a:t>    reductions in the volume of water used and the volume of </a:t>
            </a:r>
          </a:p>
          <a:p>
            <a:r>
              <a:rPr lang="en-US" sz="2400" dirty="0" smtClean="0">
                <a:solidFill>
                  <a:prstClr val="black"/>
                </a:solidFill>
                <a:ea typeface="Times New Roman" pitchFamily="18" charset="0"/>
                <a:cs typeface="Times New Roman" pitchFamily="18" charset="0"/>
              </a:rPr>
              <a:t>    effluent for treatment and final discharge. </a:t>
            </a:r>
          </a:p>
          <a:p>
            <a:pPr>
              <a:buFont typeface="Arial" pitchFamily="34" charset="0"/>
              <a:buChar char="•"/>
            </a:pPr>
            <a:r>
              <a:rPr lang="en-US" sz="2400" dirty="0" smtClean="0">
                <a:solidFill>
                  <a:prstClr val="black"/>
                </a:solidFill>
                <a:ea typeface="Times New Roman" pitchFamily="18" charset="0"/>
                <a:cs typeface="Times New Roman" pitchFamily="18" charset="0"/>
              </a:rPr>
              <a:t>  Recycling and reuse of materials, waste minimization, waste </a:t>
            </a:r>
          </a:p>
          <a:p>
            <a:r>
              <a:rPr lang="en-US" sz="2400" dirty="0" smtClean="0">
                <a:solidFill>
                  <a:prstClr val="black"/>
                </a:solidFill>
                <a:ea typeface="Times New Roman" pitchFamily="18" charset="0"/>
                <a:cs typeface="Times New Roman" pitchFamily="18" charset="0"/>
              </a:rPr>
              <a:t>   reduction at source and integrated pollution control are now very </a:t>
            </a:r>
          </a:p>
          <a:p>
            <a:r>
              <a:rPr lang="en-US" sz="2400" dirty="0" smtClean="0">
                <a:solidFill>
                  <a:prstClr val="black"/>
                </a:solidFill>
                <a:ea typeface="Times New Roman" pitchFamily="18" charset="0"/>
                <a:cs typeface="Times New Roman" pitchFamily="18" charset="0"/>
              </a:rPr>
              <a:t>   important factors to consider in the design and operation of any </a:t>
            </a:r>
          </a:p>
          <a:p>
            <a:r>
              <a:rPr lang="en-US" sz="2400" dirty="0" smtClean="0">
                <a:solidFill>
                  <a:prstClr val="black"/>
                </a:solidFill>
                <a:ea typeface="Times New Roman" pitchFamily="18" charset="0"/>
                <a:cs typeface="Times New Roman" pitchFamily="18" charset="0"/>
              </a:rPr>
              <a:t>   manufacturing facility, and may be the subject of new legislation </a:t>
            </a:r>
          </a:p>
          <a:p>
            <a:r>
              <a:rPr lang="en-US" sz="2400" dirty="0" smtClean="0">
                <a:solidFill>
                  <a:prstClr val="black"/>
                </a:solidFill>
                <a:ea typeface="Times New Roman" pitchFamily="18" charset="0"/>
                <a:cs typeface="Times New Roman" pitchFamily="18" charset="0"/>
              </a:rPr>
              <a:t>   in this field.</a:t>
            </a:r>
            <a:endParaRPr 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04800"/>
            <a:ext cx="8534400" cy="1569660"/>
          </a:xfrm>
          <a:prstGeom prst="rect">
            <a:avLst/>
          </a:prstGeom>
        </p:spPr>
        <p:txBody>
          <a:bodyPr wrap="square">
            <a:spAutoFit/>
          </a:bodyPr>
          <a:lstStyle/>
          <a:p>
            <a:pPr lvl="0">
              <a:buFont typeface="Arial" pitchFamily="34" charset="0"/>
              <a:buChar char="•"/>
            </a:pPr>
            <a:r>
              <a:rPr lang="en-US" sz="2400" dirty="0" smtClean="0">
                <a:solidFill>
                  <a:prstClr val="black"/>
                </a:solidFill>
              </a:rPr>
              <a:t>  The </a:t>
            </a:r>
            <a:r>
              <a:rPr lang="en-US" sz="2400" dirty="0" smtClean="0">
                <a:solidFill>
                  <a:prstClr val="black"/>
                </a:solidFill>
              </a:rPr>
              <a:t>support matrix is regularly withdrawn to remove excess </a:t>
            </a:r>
            <a:endParaRPr lang="en-US" sz="2400" dirty="0" smtClean="0">
              <a:solidFill>
                <a:prstClr val="black"/>
              </a:solidFill>
            </a:endParaRPr>
          </a:p>
          <a:p>
            <a:pPr lvl="0"/>
            <a:r>
              <a:rPr lang="en-US" sz="2400" dirty="0" smtClean="0">
                <a:solidFill>
                  <a:prstClr val="black"/>
                </a:solidFill>
              </a:rPr>
              <a:t> </a:t>
            </a:r>
            <a:r>
              <a:rPr lang="en-US" sz="2400" dirty="0" smtClean="0">
                <a:solidFill>
                  <a:prstClr val="black"/>
                </a:solidFill>
              </a:rPr>
              <a:t>   biomass</a:t>
            </a:r>
            <a:r>
              <a:rPr lang="en-US" sz="2400" dirty="0" smtClean="0">
                <a:solidFill>
                  <a:prstClr val="black"/>
                </a:solidFill>
              </a:rPr>
              <a:t>. </a:t>
            </a:r>
            <a:endParaRPr lang="en-US" sz="2400" dirty="0" smtClean="0">
              <a:solidFill>
                <a:prstClr val="black"/>
              </a:solidFill>
            </a:endParaRPr>
          </a:p>
          <a:p>
            <a:pPr lvl="0">
              <a:buFont typeface="Arial" pitchFamily="34" charset="0"/>
              <a:buChar char="•"/>
            </a:pPr>
            <a:r>
              <a:rPr lang="en-US" sz="2400" dirty="0" smtClean="0">
                <a:solidFill>
                  <a:prstClr val="black"/>
                </a:solidFill>
              </a:rPr>
              <a:t> </a:t>
            </a:r>
            <a:r>
              <a:rPr lang="en-US" sz="2400" dirty="0" smtClean="0">
                <a:solidFill>
                  <a:prstClr val="black"/>
                </a:solidFill>
              </a:rPr>
              <a:t> Fluidized </a:t>
            </a:r>
            <a:r>
              <a:rPr lang="en-US" sz="2400" dirty="0" smtClean="0">
                <a:solidFill>
                  <a:prstClr val="black"/>
                </a:solidFill>
              </a:rPr>
              <a:t>bed systems can be operated aerobically, anaerobically  </a:t>
            </a:r>
            <a:r>
              <a:rPr lang="en-US" sz="2400" dirty="0" smtClean="0">
                <a:solidFill>
                  <a:prstClr val="black"/>
                </a:solidFill>
              </a:rPr>
              <a:t>  </a:t>
            </a:r>
          </a:p>
          <a:p>
            <a:pPr lvl="0"/>
            <a:r>
              <a:rPr lang="en-US" sz="2400" dirty="0" smtClean="0">
                <a:solidFill>
                  <a:prstClr val="black"/>
                </a:solidFill>
              </a:rPr>
              <a:t> </a:t>
            </a:r>
            <a:r>
              <a:rPr lang="en-US" sz="2400" dirty="0" smtClean="0">
                <a:solidFill>
                  <a:prstClr val="black"/>
                </a:solidFill>
              </a:rPr>
              <a:t>  or </a:t>
            </a:r>
            <a:r>
              <a:rPr lang="en-US" sz="2400" dirty="0" smtClean="0">
                <a:solidFill>
                  <a:prstClr val="black"/>
                </a:solidFill>
              </a:rPr>
              <a:t>anoxically for denitrification.</a:t>
            </a:r>
            <a:endParaRPr lang="en-US" sz="2400" dirty="0">
              <a:solidFill>
                <a:prstClr val="black"/>
              </a:solidFill>
            </a:endParaRPr>
          </a:p>
        </p:txBody>
      </p:sp>
      <p:sp>
        <p:nvSpPr>
          <p:cNvPr id="95234" name="AutoShape 2" descr="Fluidized bed reacto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6" name="AutoShape 4" descr="Fluidized bed reacto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8" name="Picture 6" descr="https://upload.wikimedia.org/wikipedia/commons/thumb/9/91/Fluidized_Bed_Reactor_Graphic.svg/300px-Fluidized_Bed_Reactor_Graphic.svg.png"/>
          <p:cNvPicPr>
            <a:picLocks noChangeAspect="1" noChangeArrowheads="1"/>
          </p:cNvPicPr>
          <p:nvPr/>
        </p:nvPicPr>
        <p:blipFill>
          <a:blip r:embed="rId2"/>
          <a:srcRect/>
          <a:stretch>
            <a:fillRect/>
          </a:stretch>
        </p:blipFill>
        <p:spPr bwMode="auto">
          <a:xfrm>
            <a:off x="2667000" y="2209800"/>
            <a:ext cx="3202912" cy="3886200"/>
          </a:xfrm>
          <a:prstGeom prst="rect">
            <a:avLst/>
          </a:prstGeom>
          <a:noFill/>
          <a:ln w="28575">
            <a:solidFill>
              <a:srgbClr val="FF0000"/>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smtClean="0">
                <a:solidFill>
                  <a:srgbClr val="7030A0"/>
                </a:solidFill>
              </a:rPr>
              <a:t>ACTIVATED SLUDGE PROCESSES</a:t>
            </a:r>
          </a:p>
          <a:p>
            <a:pPr>
              <a:buFont typeface="Arial" pitchFamily="34" charset="0"/>
              <a:buChar char="•"/>
            </a:pPr>
            <a:r>
              <a:rPr lang="en-US" sz="2400" dirty="0" smtClean="0">
                <a:solidFill>
                  <a:schemeClr val="bg1"/>
                </a:solidFill>
              </a:rPr>
              <a:t>  The basic activated sludge process consists of aerating and </a:t>
            </a:r>
          </a:p>
          <a:p>
            <a:r>
              <a:rPr lang="en-US" sz="2400" dirty="0" smtClean="0">
                <a:solidFill>
                  <a:schemeClr val="bg1"/>
                </a:solidFill>
              </a:rPr>
              <a:t>   agitating the effluent in the presence of a flocculated suspension </a:t>
            </a:r>
          </a:p>
          <a:p>
            <a:r>
              <a:rPr lang="en-US" sz="2400" dirty="0" smtClean="0">
                <a:solidFill>
                  <a:schemeClr val="bg1"/>
                </a:solidFill>
              </a:rPr>
              <a:t>   of micro-organisms on particulate organic matter -- the activated </a:t>
            </a:r>
          </a:p>
          <a:p>
            <a:r>
              <a:rPr lang="en-US" sz="2400" dirty="0" smtClean="0">
                <a:solidFill>
                  <a:schemeClr val="bg1"/>
                </a:solidFill>
              </a:rPr>
              <a:t>   sludge. </a:t>
            </a:r>
          </a:p>
          <a:p>
            <a:pPr>
              <a:buFont typeface="Arial" pitchFamily="34" charset="0"/>
              <a:buChar char="•"/>
            </a:pPr>
            <a:r>
              <a:rPr lang="en-US" sz="2400" dirty="0" smtClean="0">
                <a:solidFill>
                  <a:schemeClr val="bg1"/>
                </a:solidFill>
              </a:rPr>
              <a:t>  This process was first reported by Arden and Locket (1914) and is </a:t>
            </a:r>
          </a:p>
          <a:p>
            <a:r>
              <a:rPr lang="en-US" sz="2400" dirty="0" smtClean="0">
                <a:solidFill>
                  <a:schemeClr val="bg1"/>
                </a:solidFill>
              </a:rPr>
              <a:t>    now the most widely used biological treatment process for both </a:t>
            </a:r>
          </a:p>
          <a:p>
            <a:r>
              <a:rPr lang="en-US" sz="2400" dirty="0" smtClean="0">
                <a:solidFill>
                  <a:schemeClr val="bg1"/>
                </a:solidFill>
              </a:rPr>
              <a:t>    domestic and industrial wastewaters. </a:t>
            </a:r>
          </a:p>
          <a:p>
            <a:pPr>
              <a:buFont typeface="Arial" pitchFamily="34" charset="0"/>
              <a:buChar char="•"/>
            </a:pPr>
            <a:r>
              <a:rPr lang="en-US" sz="2400" dirty="0" smtClean="0">
                <a:solidFill>
                  <a:schemeClr val="bg1"/>
                </a:solidFill>
              </a:rPr>
              <a:t>  The raw effluent enter a primary sedimentation tank where </a:t>
            </a:r>
          </a:p>
          <a:p>
            <a:r>
              <a:rPr lang="en-US" sz="2400" dirty="0" smtClean="0">
                <a:solidFill>
                  <a:schemeClr val="bg1"/>
                </a:solidFill>
              </a:rPr>
              <a:t>    coarse solids are removed. The partially clarified effluent passes </a:t>
            </a:r>
          </a:p>
          <a:p>
            <a:r>
              <a:rPr lang="en-US" sz="2400" dirty="0" smtClean="0">
                <a:solidFill>
                  <a:schemeClr val="bg1"/>
                </a:solidFill>
              </a:rPr>
              <a:t>    to a second vessel, which can be of a variety of designs, into </a:t>
            </a:r>
          </a:p>
          <a:p>
            <a:r>
              <a:rPr lang="en-US" sz="2400" dirty="0" smtClean="0">
                <a:solidFill>
                  <a:schemeClr val="bg1"/>
                </a:solidFill>
              </a:rPr>
              <a:t>    which air or oxygen is injected by bubble diffusers, paddles, </a:t>
            </a:r>
          </a:p>
          <a:p>
            <a:r>
              <a:rPr lang="en-US" sz="2400" dirty="0" smtClean="0">
                <a:solidFill>
                  <a:schemeClr val="bg1"/>
                </a:solidFill>
              </a:rPr>
              <a:t>    stirrers, surface aerators etc. </a:t>
            </a:r>
          </a:p>
          <a:p>
            <a:pPr>
              <a:buFont typeface="Arial" pitchFamily="34" charset="0"/>
              <a:buChar char="•"/>
            </a:pPr>
            <a:r>
              <a:rPr lang="en-US" sz="2400" dirty="0" smtClean="0">
                <a:solidFill>
                  <a:schemeClr val="bg1"/>
                </a:solidFill>
              </a:rPr>
              <a:t>  Vigorous agitation is used to ensure that the effluent and oxygen </a:t>
            </a:r>
          </a:p>
          <a:p>
            <a:r>
              <a:rPr lang="en-US" sz="2400" dirty="0" smtClean="0">
                <a:solidFill>
                  <a:schemeClr val="bg1"/>
                </a:solidFill>
              </a:rPr>
              <a:t>    are in contact with the activated sludge. After a predetermined </a:t>
            </a:r>
          </a:p>
          <a:p>
            <a:r>
              <a:rPr lang="en-US" sz="2400" dirty="0" smtClean="0">
                <a:solidFill>
                  <a:schemeClr val="bg1"/>
                </a:solidFill>
              </a:rPr>
              <a:t>    residence time of several hours, the effluent passes to a second </a:t>
            </a:r>
          </a:p>
          <a:p>
            <a:r>
              <a:rPr lang="en-US" sz="2400" dirty="0" smtClean="0">
                <a:solidFill>
                  <a:schemeClr val="bg1"/>
                </a:solidFill>
              </a:rPr>
              <a:t>    sedimentation tank to remove the flocculated solids. </a:t>
            </a:r>
            <a:endParaRPr lang="en-US" sz="240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686800" cy="6370975"/>
          </a:xfrm>
          <a:prstGeom prst="rect">
            <a:avLst/>
          </a:prstGeom>
        </p:spPr>
        <p:txBody>
          <a:bodyPr wrap="square">
            <a:spAutoFit/>
          </a:bodyPr>
          <a:lstStyle/>
          <a:p>
            <a:pPr lvl="0">
              <a:buFont typeface="Arial" pitchFamily="34" charset="0"/>
              <a:buChar char="•"/>
            </a:pPr>
            <a:r>
              <a:rPr lang="en-US" sz="2400" dirty="0" smtClean="0">
                <a:solidFill>
                  <a:prstClr val="black"/>
                </a:solidFill>
              </a:rPr>
              <a:t>  Part of the sludge from the settlement tank is recycled to the </a:t>
            </a:r>
          </a:p>
          <a:p>
            <a:pPr lvl="0"/>
            <a:r>
              <a:rPr lang="en-US" sz="2400" dirty="0" smtClean="0">
                <a:solidFill>
                  <a:prstClr val="black"/>
                </a:solidFill>
              </a:rPr>
              <a:t>   aeration tank to maintain the biological activity. </a:t>
            </a:r>
          </a:p>
          <a:p>
            <a:pPr lvl="0">
              <a:buFont typeface="Arial" pitchFamily="34" charset="0"/>
              <a:buChar char="•"/>
            </a:pPr>
            <a:r>
              <a:rPr lang="en-US" sz="2400" dirty="0" smtClean="0">
                <a:solidFill>
                  <a:prstClr val="black"/>
                </a:solidFill>
              </a:rPr>
              <a:t> The overflow obtained from the settlement tank should be of a </a:t>
            </a:r>
          </a:p>
          <a:p>
            <a:pPr lvl="0"/>
            <a:r>
              <a:rPr lang="en-US" sz="2400" dirty="0" smtClean="0">
                <a:solidFill>
                  <a:prstClr val="black"/>
                </a:solidFill>
              </a:rPr>
              <a:t>   20:30 standard or better and be suitable for discharge to inland </a:t>
            </a:r>
          </a:p>
          <a:p>
            <a:pPr lvl="0"/>
            <a:r>
              <a:rPr lang="en-US" sz="2400" dirty="0" smtClean="0">
                <a:solidFill>
                  <a:prstClr val="black"/>
                </a:solidFill>
              </a:rPr>
              <a:t>   waters. </a:t>
            </a:r>
          </a:p>
          <a:p>
            <a:pPr lvl="0">
              <a:buFont typeface="Arial" pitchFamily="34" charset="0"/>
              <a:buChar char="•"/>
            </a:pPr>
            <a:r>
              <a:rPr lang="en-US" sz="2400" dirty="0" smtClean="0">
                <a:solidFill>
                  <a:prstClr val="black"/>
                </a:solidFill>
              </a:rPr>
              <a:t> The excess sludge is dewatered and dried, to be sold as a fertilizer, </a:t>
            </a:r>
          </a:p>
          <a:p>
            <a:pPr lvl="0"/>
            <a:r>
              <a:rPr lang="en-US" sz="2400" dirty="0" smtClean="0">
                <a:solidFill>
                  <a:prstClr val="black"/>
                </a:solidFill>
              </a:rPr>
              <a:t>   incinerated or landfilled. </a:t>
            </a:r>
          </a:p>
          <a:p>
            <a:pPr lvl="0">
              <a:buFont typeface="Arial" pitchFamily="34" charset="0"/>
              <a:buChar char="•"/>
            </a:pPr>
            <a:r>
              <a:rPr lang="en-US" sz="2400" dirty="0" smtClean="0">
                <a:solidFill>
                  <a:prstClr val="black"/>
                </a:solidFill>
              </a:rPr>
              <a:t>  In conventional activated sludge processes, organic loading rates </a:t>
            </a:r>
          </a:p>
          <a:p>
            <a:pPr lvl="0"/>
            <a:r>
              <a:rPr lang="en-US" sz="2400" dirty="0" smtClean="0">
                <a:solidFill>
                  <a:prstClr val="black"/>
                </a:solidFill>
              </a:rPr>
              <a:t>   are 0.5-1.5 kg BOD </a:t>
            </a:r>
            <a:r>
              <a:rPr lang="en-US" sz="2400" dirty="0" smtClean="0">
                <a:solidFill>
                  <a:schemeClr val="bg1"/>
                </a:solidFill>
              </a:rPr>
              <a:t>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with hydraulic retention times of 5-14 </a:t>
            </a:r>
          </a:p>
          <a:p>
            <a:pPr lvl="0"/>
            <a:r>
              <a:rPr lang="en-US" sz="2400" dirty="0" smtClean="0">
                <a:solidFill>
                  <a:prstClr val="black"/>
                </a:solidFill>
              </a:rPr>
              <a:t>   hours depending on the nature of the wastewater, giving BOD </a:t>
            </a:r>
          </a:p>
          <a:p>
            <a:pPr lvl="0"/>
            <a:r>
              <a:rPr lang="en-US" sz="2400" dirty="0" smtClean="0">
                <a:solidFill>
                  <a:prstClr val="black"/>
                </a:solidFill>
              </a:rPr>
              <a:t>   reductions of 90-95%.</a:t>
            </a:r>
          </a:p>
          <a:p>
            <a:pPr lvl="0">
              <a:buFont typeface="Arial" pitchFamily="34" charset="0"/>
              <a:buChar char="•"/>
            </a:pPr>
            <a:r>
              <a:rPr lang="en-US" sz="2400" dirty="0" smtClean="0">
                <a:solidFill>
                  <a:prstClr val="black"/>
                </a:solidFill>
              </a:rPr>
              <a:t> High-rate activated-sludge processes can be used as a partial </a:t>
            </a:r>
          </a:p>
          <a:p>
            <a:pPr lvl="0"/>
            <a:r>
              <a:rPr lang="en-US" sz="2400" dirty="0" smtClean="0">
                <a:solidFill>
                  <a:prstClr val="black"/>
                </a:solidFill>
              </a:rPr>
              <a:t>   treatment for strong wastes prior to further treatment or discharge </a:t>
            </a:r>
          </a:p>
          <a:p>
            <a:pPr lvl="0"/>
            <a:r>
              <a:rPr lang="en-US" sz="2400" dirty="0" smtClean="0">
                <a:solidFill>
                  <a:prstClr val="black"/>
                </a:solidFill>
              </a:rPr>
              <a:t>   to a sewer and are widely used in the food processing and dairy </a:t>
            </a:r>
          </a:p>
          <a:p>
            <a:pPr lvl="0"/>
            <a:r>
              <a:rPr lang="en-US" sz="2400" dirty="0" smtClean="0">
                <a:solidFill>
                  <a:prstClr val="black"/>
                </a:solidFill>
              </a:rPr>
              <a:t>   industries. The organic loading rate is 1.5 3.5 kg BOD </a:t>
            </a:r>
            <a:r>
              <a:rPr lang="en-US" sz="2400" dirty="0" smtClean="0">
                <a:solidFill>
                  <a:schemeClr val="bg1"/>
                </a:solidFill>
              </a:rPr>
              <a:t>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a:t>
            </a:r>
            <a:r>
              <a:rPr lang="en-US" sz="2400" dirty="0" smtClean="0">
                <a:solidFill>
                  <a:prstClr val="black"/>
                </a:solidFill>
              </a:rPr>
              <a:t>and </a:t>
            </a:r>
          </a:p>
          <a:p>
            <a:pPr lvl="0"/>
            <a:r>
              <a:rPr lang="en-US" sz="2400" dirty="0" smtClean="0">
                <a:solidFill>
                  <a:prstClr val="black"/>
                </a:solidFill>
              </a:rPr>
              <a:t>   with hydraulic retention times of only 1-2 hours. BOD reductions of </a:t>
            </a:r>
          </a:p>
          <a:p>
            <a:pPr lvl="0"/>
            <a:r>
              <a:rPr lang="en-US" sz="2400" dirty="0" smtClean="0">
                <a:solidFill>
                  <a:prstClr val="black"/>
                </a:solidFill>
              </a:rPr>
              <a:t>   60-70% are possible.</a:t>
            </a:r>
            <a:endParaRPr lang="en-US" sz="2400" dirty="0">
              <a:solidFill>
                <a:prstClr val="blac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schemeClr val="bg1"/>
                </a:solidFill>
              </a:rPr>
              <a:t>  A number of modifications of the basic process can be used to </a:t>
            </a:r>
          </a:p>
          <a:p>
            <a:r>
              <a:rPr lang="en-US" sz="2400" dirty="0" smtClean="0">
                <a:solidFill>
                  <a:schemeClr val="bg1"/>
                </a:solidFill>
              </a:rPr>
              <a:t>   improve treatment efficiency, or for a more specific purpose such </a:t>
            </a:r>
          </a:p>
          <a:p>
            <a:r>
              <a:rPr lang="en-US" sz="2400" dirty="0" smtClean="0">
                <a:solidFill>
                  <a:schemeClr val="bg1"/>
                </a:solidFill>
              </a:rPr>
              <a:t>   as denitrification. </a:t>
            </a:r>
          </a:p>
          <a:p>
            <a:pPr>
              <a:buFont typeface="Arial" pitchFamily="34" charset="0"/>
              <a:buChar char="•"/>
            </a:pPr>
            <a:r>
              <a:rPr lang="en-US" sz="2400" dirty="0" smtClean="0">
                <a:solidFill>
                  <a:schemeClr val="bg1"/>
                </a:solidFill>
              </a:rPr>
              <a:t>  Tapered aeration and stepped feed aeration are used to balance </a:t>
            </a:r>
          </a:p>
          <a:p>
            <a:r>
              <a:rPr lang="en-US" sz="2400" dirty="0" smtClean="0">
                <a:solidFill>
                  <a:schemeClr val="bg1"/>
                </a:solidFill>
              </a:rPr>
              <a:t>   oxygen demand  with the amount of oxygen supplied. </a:t>
            </a:r>
          </a:p>
          <a:p>
            <a:pPr>
              <a:buFont typeface="Arial" pitchFamily="34" charset="0"/>
              <a:buChar char="•"/>
            </a:pPr>
            <a:r>
              <a:rPr lang="en-US" sz="2400" dirty="0" smtClean="0">
                <a:solidFill>
                  <a:schemeClr val="bg1"/>
                </a:solidFill>
              </a:rPr>
              <a:t>  Contact stabilization exploits biosorption processes and thereby </a:t>
            </a:r>
          </a:p>
          <a:p>
            <a:r>
              <a:rPr lang="en-US" sz="2400" dirty="0" smtClean="0">
                <a:solidFill>
                  <a:schemeClr val="bg1"/>
                </a:solidFill>
              </a:rPr>
              <a:t>    allows considerable reduction in basin capacity ( 50%) for a given </a:t>
            </a:r>
          </a:p>
          <a:p>
            <a:r>
              <a:rPr lang="en-US" sz="2400" dirty="0" smtClean="0">
                <a:solidFill>
                  <a:schemeClr val="bg1"/>
                </a:solidFill>
              </a:rPr>
              <a:t>    wastewater throughput. </a:t>
            </a:r>
          </a:p>
          <a:p>
            <a:pPr>
              <a:buFont typeface="Arial" pitchFamily="34" charset="0"/>
              <a:buChar char="•"/>
            </a:pPr>
            <a:r>
              <a:rPr lang="en-US" sz="2400" dirty="0" smtClean="0">
                <a:solidFill>
                  <a:schemeClr val="bg1"/>
                </a:solidFill>
              </a:rPr>
              <a:t>  Denitrification (the biological reduction of nitrate to nitrite and </a:t>
            </a:r>
          </a:p>
          <a:p>
            <a:r>
              <a:rPr lang="en-US" sz="2400" dirty="0" smtClean="0">
                <a:solidFill>
                  <a:schemeClr val="bg1"/>
                </a:solidFill>
              </a:rPr>
              <a:t>   on to nitrogen gas under anoxic conditions) can be accomplished </a:t>
            </a:r>
          </a:p>
          <a:p>
            <a:r>
              <a:rPr lang="en-US" sz="2400" dirty="0" smtClean="0">
                <a:solidFill>
                  <a:schemeClr val="bg1"/>
                </a:solidFill>
              </a:rPr>
              <a:t>   in an activated-sludge plant when the first part of the basin is not </a:t>
            </a:r>
          </a:p>
          <a:p>
            <a:r>
              <a:rPr lang="en-US" sz="2400" dirty="0" smtClean="0">
                <a:solidFill>
                  <a:schemeClr val="bg1"/>
                </a:solidFill>
              </a:rPr>
              <a:t>   aerated. </a:t>
            </a:r>
          </a:p>
          <a:p>
            <a:pPr>
              <a:buFont typeface="Arial" pitchFamily="34" charset="0"/>
              <a:buChar char="•"/>
            </a:pPr>
            <a:r>
              <a:rPr lang="en-US" sz="2400" dirty="0" smtClean="0">
                <a:solidFill>
                  <a:schemeClr val="bg1"/>
                </a:solidFill>
              </a:rPr>
              <a:t>  In advanced activated-sludge systems the amount of dissolved </a:t>
            </a:r>
          </a:p>
          <a:p>
            <a:r>
              <a:rPr lang="en-US" sz="2400" dirty="0" smtClean="0">
                <a:solidFill>
                  <a:schemeClr val="bg1"/>
                </a:solidFill>
              </a:rPr>
              <a:t>    oxygen available for biological activity is increased to improve </a:t>
            </a:r>
          </a:p>
          <a:p>
            <a:r>
              <a:rPr lang="en-US" sz="2400" dirty="0" smtClean="0">
                <a:solidFill>
                  <a:schemeClr val="bg1"/>
                </a:solidFill>
              </a:rPr>
              <a:t>    treatment rate. </a:t>
            </a:r>
            <a:endParaRPr lang="en-US" sz="24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smtClean="0">
                <a:solidFill>
                  <a:schemeClr val="bg1"/>
                </a:solidFill>
              </a:rPr>
              <a:t>   One vessel of this d type is the 'Deep Shaft". The 'Deep Shaft  </a:t>
            </a:r>
          </a:p>
          <a:p>
            <a:r>
              <a:rPr lang="en-US" sz="2400" dirty="0" smtClean="0">
                <a:solidFill>
                  <a:schemeClr val="bg1"/>
                </a:solidFill>
              </a:rPr>
              <a:t>    consists of a shaft 50 to 150 m deep, separated into a down-flow </a:t>
            </a:r>
          </a:p>
          <a:p>
            <a:r>
              <a:rPr lang="en-US" sz="2400" dirty="0" smtClean="0">
                <a:solidFill>
                  <a:schemeClr val="bg1"/>
                </a:solidFill>
              </a:rPr>
              <a:t>    section (down-comer) and an up-flow section (riser). </a:t>
            </a:r>
          </a:p>
          <a:p>
            <a:pPr>
              <a:buFont typeface="Arial" pitchFamily="34" charset="0"/>
              <a:buChar char="•"/>
            </a:pPr>
            <a:r>
              <a:rPr lang="en-US" sz="2400" dirty="0" smtClean="0">
                <a:solidFill>
                  <a:schemeClr val="bg1"/>
                </a:solidFill>
              </a:rPr>
              <a:t>  The shaft may be 0.5 to 10 m diameter, depending on capacity.    </a:t>
            </a:r>
          </a:p>
          <a:p>
            <a:pPr>
              <a:buFont typeface="Arial" pitchFamily="34" charset="0"/>
              <a:buChar char="•"/>
            </a:pPr>
            <a:r>
              <a:rPr lang="en-US" sz="2400" dirty="0" smtClean="0">
                <a:solidFill>
                  <a:schemeClr val="bg1"/>
                </a:solidFill>
              </a:rPr>
              <a:t>  Fresh effluent is fed in at the top of the 'Deep Shaft' and air is </a:t>
            </a:r>
          </a:p>
          <a:p>
            <a:r>
              <a:rPr lang="en-US" sz="2400" dirty="0" smtClean="0">
                <a:solidFill>
                  <a:schemeClr val="bg1"/>
                </a:solidFill>
              </a:rPr>
              <a:t>    injected into the down-flow section at a sufficient depth to make </a:t>
            </a:r>
          </a:p>
          <a:p>
            <a:r>
              <a:rPr lang="en-US" sz="2400" dirty="0" smtClean="0">
                <a:solidFill>
                  <a:schemeClr val="bg1"/>
                </a:solidFill>
              </a:rPr>
              <a:t>    the liquid circulate at 1 to 2 m s</a:t>
            </a:r>
            <a:r>
              <a:rPr lang="en-US" sz="2400" baseline="30000" dirty="0" smtClean="0">
                <a:solidFill>
                  <a:schemeClr val="bg1"/>
                </a:solidFill>
              </a:rPr>
              <a:t>-1</a:t>
            </a:r>
            <a:r>
              <a:rPr lang="en-US" sz="2400" dirty="0" smtClean="0">
                <a:solidFill>
                  <a:schemeClr val="bg1"/>
                </a:solidFill>
              </a:rPr>
              <a:t>. </a:t>
            </a:r>
          </a:p>
          <a:p>
            <a:pPr>
              <a:buFont typeface="Arial" pitchFamily="34" charset="0"/>
              <a:buChar char="•"/>
            </a:pPr>
            <a:r>
              <a:rPr lang="en-US" sz="2400" dirty="0" smtClean="0">
                <a:solidFill>
                  <a:schemeClr val="bg1"/>
                </a:solidFill>
              </a:rPr>
              <a:t>  The driving force for circulation is created by the difference in </a:t>
            </a:r>
          </a:p>
          <a:p>
            <a:r>
              <a:rPr lang="en-US" sz="2400" dirty="0" smtClean="0">
                <a:solidFill>
                  <a:schemeClr val="bg1"/>
                </a:solidFill>
              </a:rPr>
              <a:t>    density (due to air bubble volume) between the riser and down-</a:t>
            </a:r>
          </a:p>
          <a:p>
            <a:r>
              <a:rPr lang="en-US" sz="2400" dirty="0" smtClean="0">
                <a:solidFill>
                  <a:schemeClr val="bg1"/>
                </a:solidFill>
              </a:rPr>
              <a:t>    flow sections.</a:t>
            </a:r>
          </a:p>
          <a:p>
            <a:pPr>
              <a:buFont typeface="Arial" pitchFamily="34" charset="0"/>
              <a:buChar char="•"/>
            </a:pPr>
            <a:r>
              <a:rPr lang="en-US" sz="2400" dirty="0" smtClean="0">
                <a:solidFill>
                  <a:schemeClr val="bg1"/>
                </a:solidFill>
              </a:rPr>
              <a:t>  For starting up, circulation of liquid is stimulated by injecting air </a:t>
            </a:r>
          </a:p>
          <a:p>
            <a:r>
              <a:rPr lang="en-US" sz="2400" dirty="0" smtClean="0">
                <a:solidFill>
                  <a:schemeClr val="bg1"/>
                </a:solidFill>
              </a:rPr>
              <a:t>    at the same depth in the riser. </a:t>
            </a:r>
          </a:p>
          <a:p>
            <a:pPr>
              <a:buFont typeface="Arial" pitchFamily="34" charset="0"/>
              <a:buChar char="•"/>
            </a:pPr>
            <a:r>
              <a:rPr lang="en-US" sz="2400" dirty="0" smtClean="0">
                <a:solidFill>
                  <a:schemeClr val="bg1"/>
                </a:solidFill>
              </a:rPr>
              <a:t>   BOD removal rates of 90% are achievable at organic loadings of </a:t>
            </a:r>
          </a:p>
          <a:p>
            <a:r>
              <a:rPr lang="en-US" sz="2400" dirty="0" smtClean="0">
                <a:solidFill>
                  <a:schemeClr val="bg1"/>
                </a:solidFill>
              </a:rPr>
              <a:t>    3.7-6.6 kg BOD </a:t>
            </a:r>
            <a:r>
              <a:rPr lang="en-US" sz="2400" dirty="0" smtClean="0">
                <a:solidFill>
                  <a:prstClr val="black"/>
                </a:solidFill>
              </a:rPr>
              <a:t>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schemeClr val="bg1"/>
                </a:solidFill>
              </a:rPr>
              <a:t>at hydraulic retention times of 1.17-1.75 </a:t>
            </a:r>
          </a:p>
          <a:p>
            <a:r>
              <a:rPr lang="en-US" sz="2400" dirty="0" smtClean="0">
                <a:solidFill>
                  <a:schemeClr val="bg1"/>
                </a:solidFill>
              </a:rPr>
              <a:t>    hours (Gray, 1989)</a:t>
            </a:r>
            <a:endParaRPr lang="en-US" sz="240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58" name="Picture 2" descr="Activated sludge process and IFAS - Design rules + guideline - YouTube"/>
          <p:cNvPicPr>
            <a:picLocks noChangeAspect="1" noChangeArrowheads="1"/>
          </p:cNvPicPr>
          <p:nvPr/>
        </p:nvPicPr>
        <p:blipFill>
          <a:blip r:embed="rId2"/>
          <a:srcRect/>
          <a:stretch>
            <a:fillRect/>
          </a:stretch>
        </p:blipFill>
        <p:spPr bwMode="auto">
          <a:xfrm>
            <a:off x="990600" y="1219200"/>
            <a:ext cx="7315197" cy="4114799"/>
          </a:xfrm>
          <a:prstGeom prst="rect">
            <a:avLst/>
          </a:prstGeom>
          <a:noFill/>
          <a:ln w="38100">
            <a:solidFill>
              <a:srgbClr val="FF0000"/>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Sludge reproduction was found to be much less than that for  </a:t>
            </a:r>
          </a:p>
          <a:p>
            <a:pPr lvl="0"/>
            <a:r>
              <a:rPr lang="en-US" sz="2400" dirty="0" smtClean="0">
                <a:solidFill>
                  <a:prstClr val="black"/>
                </a:solidFill>
              </a:rPr>
              <a:t>    conventional sewage treatment processes. </a:t>
            </a:r>
          </a:p>
          <a:p>
            <a:pPr lvl="0">
              <a:buFont typeface="Arial" pitchFamily="34" charset="0"/>
              <a:buChar char="•"/>
            </a:pPr>
            <a:r>
              <a:rPr lang="en-US" sz="2400" dirty="0" smtClean="0">
                <a:solidFill>
                  <a:prstClr val="black"/>
                </a:solidFill>
              </a:rPr>
              <a:t>   Two types of pure oxygen systems have also been developed to </a:t>
            </a:r>
          </a:p>
          <a:p>
            <a:pPr lvl="0"/>
            <a:r>
              <a:rPr lang="en-US" sz="2400" dirty="0" smtClean="0">
                <a:solidFill>
                  <a:prstClr val="black"/>
                </a:solidFill>
              </a:rPr>
              <a:t>     increase the rate of oxygen transfer:</a:t>
            </a:r>
          </a:p>
          <a:p>
            <a:pPr marL="457200" lvl="0" indent="-457200">
              <a:buAutoNum type="arabicPeriod"/>
            </a:pPr>
            <a:r>
              <a:rPr lang="en-US" sz="2400" dirty="0" smtClean="0">
                <a:solidFill>
                  <a:prstClr val="black"/>
                </a:solidFill>
              </a:rPr>
              <a:t>Closed systems which operate in oxygen rich atmospheres. </a:t>
            </a:r>
          </a:p>
          <a:p>
            <a:pPr marL="457200" lvl="0" indent="-457200">
              <a:buAutoNum type="arabicPeriod"/>
            </a:pPr>
            <a:r>
              <a:rPr lang="en-US" sz="2400" dirty="0" smtClean="0">
                <a:solidFill>
                  <a:prstClr val="black"/>
                </a:solidFill>
              </a:rPr>
              <a:t>Open systems employing fine bubble diffusers. </a:t>
            </a:r>
          </a:p>
          <a:p>
            <a:pPr lvl="0" indent="-457200">
              <a:buFont typeface="Arial" pitchFamily="34" charset="0"/>
              <a:buChar char="•"/>
            </a:pPr>
            <a:r>
              <a:rPr lang="en-US" sz="2400" dirty="0" smtClean="0">
                <a:solidFill>
                  <a:prstClr val="black"/>
                </a:solidFill>
              </a:rPr>
              <a:t>An example of the closed system is the UNOX. Process </a:t>
            </a:r>
          </a:p>
          <a:p>
            <a:pPr lvl="0" indent="-457200"/>
            <a:r>
              <a:rPr lang="en-US" sz="2400" dirty="0" smtClean="0">
                <a:solidFill>
                  <a:prstClr val="black"/>
                </a:solidFill>
              </a:rPr>
              <a:t>       developed by the Union Carbide Corporation in the U.S.A., and </a:t>
            </a:r>
          </a:p>
          <a:p>
            <a:pPr lvl="0" indent="-457200"/>
            <a:r>
              <a:rPr lang="en-US" sz="2400" dirty="0" smtClean="0">
                <a:solidFill>
                  <a:prstClr val="black"/>
                </a:solidFill>
              </a:rPr>
              <a:t>        marketed in the U.K. by Wimpey </a:t>
            </a:r>
            <a:r>
              <a:rPr lang="en-US" sz="2400" dirty="0" err="1" smtClean="0">
                <a:solidFill>
                  <a:prstClr val="black"/>
                </a:solidFill>
              </a:rPr>
              <a:t>Unox</a:t>
            </a:r>
            <a:r>
              <a:rPr lang="en-US" sz="2400" dirty="0" smtClean="0">
                <a:solidFill>
                  <a:prstClr val="black"/>
                </a:solidFill>
              </a:rPr>
              <a:t>. </a:t>
            </a:r>
          </a:p>
          <a:p>
            <a:pPr lvl="0" indent="-457200">
              <a:buFont typeface="Arial" pitchFamily="34" charset="0"/>
              <a:buChar char="•"/>
            </a:pPr>
            <a:r>
              <a:rPr lang="en-US" sz="2400" dirty="0" smtClean="0">
                <a:solidFill>
                  <a:prstClr val="black"/>
                </a:solidFill>
              </a:rPr>
              <a:t>Organic loading rates (when treating municipal wastewater) are </a:t>
            </a:r>
          </a:p>
          <a:p>
            <a:pPr lvl="0" indent="-457200"/>
            <a:r>
              <a:rPr lang="en-US" sz="2400" dirty="0" smtClean="0">
                <a:solidFill>
                  <a:prstClr val="black"/>
                </a:solidFill>
              </a:rPr>
              <a:t>       3-4 times higher than those of aerated systems at 25-4.0 kg </a:t>
            </a:r>
          </a:p>
          <a:p>
            <a:pPr lvl="0" indent="-457200"/>
            <a:r>
              <a:rPr lang="en-US" sz="2400" dirty="0" smtClean="0">
                <a:solidFill>
                  <a:prstClr val="black"/>
                </a:solidFill>
              </a:rPr>
              <a:t>       BOD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p>
          <a:p>
            <a:pPr lvl="0" indent="-457200">
              <a:buFont typeface="Arial" pitchFamily="34" charset="0"/>
              <a:buChar char="•"/>
            </a:pPr>
            <a:r>
              <a:rPr lang="en-US" sz="2400" dirty="0" smtClean="0">
                <a:solidFill>
                  <a:prstClr val="black"/>
                </a:solidFill>
              </a:rPr>
              <a:t>The UNOX process has been successfully used for the treatment </a:t>
            </a:r>
          </a:p>
          <a:p>
            <a:pPr lvl="0" indent="-457200"/>
            <a:r>
              <a:rPr lang="en-US" sz="2400" dirty="0" smtClean="0">
                <a:solidFill>
                  <a:prstClr val="black"/>
                </a:solidFill>
              </a:rPr>
              <a:t>       of brewery wastewaters containing 2000 mg BOD dm</a:t>
            </a:r>
            <a:r>
              <a:rPr lang="en-US" sz="2400" baseline="30000" dirty="0" smtClean="0">
                <a:solidFill>
                  <a:prstClr val="black"/>
                </a:solidFill>
              </a:rPr>
              <a:t>-3</a:t>
            </a:r>
            <a:r>
              <a:rPr lang="en-US" sz="2400" dirty="0" smtClean="0">
                <a:solidFill>
                  <a:prstClr val="black"/>
                </a:solidFill>
              </a:rPr>
              <a:t> flow </a:t>
            </a:r>
          </a:p>
          <a:p>
            <a:pPr lvl="0" indent="-457200"/>
            <a:r>
              <a:rPr lang="en-US" sz="2400" dirty="0" smtClean="0">
                <a:solidFill>
                  <a:prstClr val="black"/>
                </a:solidFill>
              </a:rPr>
              <a:t>       rates of 2269 m</a:t>
            </a:r>
            <a:r>
              <a:rPr lang="en-US" sz="2400" baseline="30000" dirty="0" smtClean="0">
                <a:solidFill>
                  <a:prstClr val="black"/>
                </a:solidFill>
              </a:rPr>
              <a:t>-3</a:t>
            </a:r>
            <a:r>
              <a:rPr lang="en-US" sz="2400" dirty="0" smtClean="0">
                <a:solidFill>
                  <a:prstClr val="black"/>
                </a:solidFill>
              </a:rPr>
              <a:t> day</a:t>
            </a:r>
            <a:r>
              <a:rPr lang="en-US" sz="2400" baseline="30000" dirty="0" smtClean="0">
                <a:solidFill>
                  <a:prstClr val="black"/>
                </a:solidFill>
              </a:rPr>
              <a:t>-1 </a:t>
            </a:r>
            <a:r>
              <a:rPr lang="en-US" sz="2400" dirty="0" smtClean="0">
                <a:solidFill>
                  <a:prstClr val="black"/>
                </a:solidFill>
              </a:rPr>
              <a:t>with a 6.6 hour retention time. </a:t>
            </a:r>
            <a:endParaRPr lang="en-US" sz="2400" dirty="0">
              <a:solidFill>
                <a:prstClr val="black"/>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2" name="Picture 2" descr="https://www.veolia.jp/sites/g/files/dvc2651/files/styles/crop_freeform/public/image/2016/03/01_158075rawUNOX-En_0.jpg?h=e0321db5&amp;itok=HQKeGePY"/>
          <p:cNvPicPr>
            <a:picLocks noChangeAspect="1" noChangeArrowheads="1"/>
          </p:cNvPicPr>
          <p:nvPr/>
        </p:nvPicPr>
        <p:blipFill>
          <a:blip r:embed="rId2"/>
          <a:srcRect/>
          <a:stretch>
            <a:fillRect/>
          </a:stretch>
        </p:blipFill>
        <p:spPr bwMode="auto">
          <a:xfrm>
            <a:off x="533400" y="457200"/>
            <a:ext cx="4796895" cy="2667000"/>
          </a:xfrm>
          <a:prstGeom prst="rect">
            <a:avLst/>
          </a:prstGeom>
          <a:noFill/>
          <a:ln w="28575">
            <a:solidFill>
              <a:srgbClr val="FF0000"/>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893647"/>
          </a:xfrm>
          <a:prstGeom prst="rect">
            <a:avLst/>
          </a:prstGeom>
        </p:spPr>
        <p:txBody>
          <a:bodyPr wrap="square">
            <a:spAutoFit/>
          </a:bodyPr>
          <a:lstStyle/>
          <a:p>
            <a:pPr lvl="0" indent="-457200">
              <a:buFont typeface="Arial" pitchFamily="34" charset="0"/>
              <a:buChar char="•"/>
            </a:pPr>
            <a:r>
              <a:rPr lang="en-US" sz="2400" dirty="0" smtClean="0">
                <a:solidFill>
                  <a:prstClr val="black"/>
                </a:solidFill>
              </a:rPr>
              <a:t>The VITOX aeration system developed by the British Oxygen </a:t>
            </a:r>
          </a:p>
          <a:p>
            <a:pPr lvl="0" indent="-457200"/>
            <a:r>
              <a:rPr lang="en-US" sz="2400" dirty="0" smtClean="0">
                <a:solidFill>
                  <a:prstClr val="black"/>
                </a:solidFill>
              </a:rPr>
              <a:t>       Company is an example of an open tank oxygenation system. Its </a:t>
            </a:r>
          </a:p>
          <a:p>
            <a:pPr lvl="0" indent="-457200"/>
            <a:r>
              <a:rPr lang="en-US" sz="2400" dirty="0" smtClean="0">
                <a:solidFill>
                  <a:prstClr val="black"/>
                </a:solidFill>
              </a:rPr>
              <a:t>       main advantage is that it can be used in existing aeration tanks  </a:t>
            </a:r>
          </a:p>
          <a:p>
            <a:pPr lvl="0" indent="-457200"/>
            <a:r>
              <a:rPr lang="en-US" sz="2400" dirty="0" smtClean="0">
                <a:solidFill>
                  <a:prstClr val="black"/>
                </a:solidFill>
              </a:rPr>
              <a:t>       either to replace or upgrade conventional aeration without the </a:t>
            </a:r>
          </a:p>
          <a:p>
            <a:pPr lvl="0" indent="-457200"/>
            <a:r>
              <a:rPr lang="en-US" sz="2400" dirty="0" smtClean="0">
                <a:solidFill>
                  <a:prstClr val="black"/>
                </a:solidFill>
              </a:rPr>
              <a:t>       need to replace or modify existing units.</a:t>
            </a:r>
          </a:p>
          <a:p>
            <a:pPr lvl="0" indent="-457200">
              <a:buFont typeface="Arial" pitchFamily="34" charset="0"/>
              <a:buChar char="•"/>
            </a:pPr>
            <a:r>
              <a:rPr lang="en-US" sz="2400" dirty="0" smtClean="0">
                <a:solidFill>
                  <a:prstClr val="black"/>
                </a:solidFill>
              </a:rPr>
              <a:t> Oxygenation in achieved by pumping settled wastewater </a:t>
            </a:r>
          </a:p>
          <a:p>
            <a:pPr lvl="0" indent="-457200"/>
            <a:r>
              <a:rPr lang="en-US" sz="2400" dirty="0" smtClean="0">
                <a:solidFill>
                  <a:prstClr val="black"/>
                </a:solidFill>
              </a:rPr>
              <a:t>        high pressure through a venturi where oxygen is injected.</a:t>
            </a:r>
          </a:p>
          <a:p>
            <a:pPr lvl="0" indent="-457200">
              <a:buFont typeface="Arial" pitchFamily="34" charset="0"/>
              <a:buChar char="•"/>
            </a:pPr>
            <a:r>
              <a:rPr lang="en-US" sz="2400" dirty="0" smtClean="0">
                <a:solidFill>
                  <a:prstClr val="black"/>
                </a:solidFill>
              </a:rPr>
              <a:t>Turbulence and high pressures thus created ensure high levels </a:t>
            </a:r>
          </a:p>
          <a:p>
            <a:pPr lvl="0" indent="-457200"/>
            <a:r>
              <a:rPr lang="en-US" sz="2400" dirty="0" smtClean="0">
                <a:solidFill>
                  <a:prstClr val="black"/>
                </a:solidFill>
              </a:rPr>
              <a:t>        of oxygen dissolution. </a:t>
            </a:r>
          </a:p>
          <a:p>
            <a:pPr lvl="0" indent="-457200">
              <a:buFont typeface="Arial" pitchFamily="34" charset="0"/>
              <a:buChar char="•"/>
            </a:pPr>
            <a:r>
              <a:rPr lang="en-US" sz="2400" dirty="0" smtClean="0">
                <a:solidFill>
                  <a:prstClr val="black"/>
                </a:solidFill>
              </a:rPr>
              <a:t>The flexibility of this system means that it is particularly useful </a:t>
            </a:r>
          </a:p>
          <a:p>
            <a:pPr lvl="0" indent="-457200"/>
            <a:r>
              <a:rPr lang="en-US" sz="2400" dirty="0" smtClean="0">
                <a:solidFill>
                  <a:prstClr val="black"/>
                </a:solidFill>
              </a:rPr>
              <a:t>       for the treatment of high strength intermittently produced </a:t>
            </a:r>
          </a:p>
          <a:p>
            <a:pPr lvl="0" indent="-457200"/>
            <a:r>
              <a:rPr lang="en-US" sz="2400" dirty="0" smtClean="0">
                <a:solidFill>
                  <a:prstClr val="black"/>
                </a:solidFill>
              </a:rPr>
              <a:t>       wastewaters such as those generated by food processing </a:t>
            </a:r>
          </a:p>
          <a:p>
            <a:pPr lvl="0" indent="-457200"/>
            <a:r>
              <a:rPr lang="en-US" sz="2400" dirty="0" smtClean="0">
                <a:solidFill>
                  <a:prstClr val="black"/>
                </a:solidFill>
              </a:rPr>
              <a:t>       industries.</a:t>
            </a:r>
            <a:endParaRPr lang="en-US" sz="2400" dirty="0">
              <a:solidFill>
                <a:prstClr val="black"/>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610600" cy="5693866"/>
          </a:xfrm>
          <a:prstGeom prst="rect">
            <a:avLst/>
          </a:prstGeom>
        </p:spPr>
        <p:txBody>
          <a:bodyPr wrap="square">
            <a:spAutoFit/>
          </a:bodyPr>
          <a:lstStyle/>
          <a:p>
            <a:r>
              <a:rPr lang="en-US" sz="2800" b="1" dirty="0" smtClean="0">
                <a:solidFill>
                  <a:srgbClr val="FF0000"/>
                </a:solidFill>
              </a:rPr>
              <a:t>Anaerobic treatment</a:t>
            </a:r>
          </a:p>
          <a:p>
            <a:pPr>
              <a:buFont typeface="Arial" pitchFamily="34" charset="0"/>
              <a:buChar char="•"/>
            </a:pPr>
            <a:r>
              <a:rPr lang="en-US" sz="2400" dirty="0" smtClean="0">
                <a:solidFill>
                  <a:schemeClr val="bg1"/>
                </a:solidFill>
              </a:rPr>
              <a:t>   Anaerobic treatment of waste organic materials originated with </a:t>
            </a:r>
          </a:p>
          <a:p>
            <a:r>
              <a:rPr lang="en-US" sz="2400" dirty="0" smtClean="0">
                <a:solidFill>
                  <a:schemeClr val="bg1"/>
                </a:solidFill>
              </a:rPr>
              <a:t>    the use of septic tanks and Imhoff tanks, which have now been </a:t>
            </a:r>
          </a:p>
          <a:p>
            <a:r>
              <a:rPr lang="en-US" sz="2400" dirty="0" smtClean="0">
                <a:solidFill>
                  <a:schemeClr val="bg1"/>
                </a:solidFill>
              </a:rPr>
              <a:t>    replaced by a variety of high-rate digesters.</a:t>
            </a:r>
          </a:p>
          <a:p>
            <a:pPr>
              <a:buFont typeface="Arial" pitchFamily="34" charset="0"/>
              <a:buChar char="•"/>
            </a:pPr>
            <a:r>
              <a:rPr lang="en-US" sz="2400" dirty="0" smtClean="0">
                <a:solidFill>
                  <a:schemeClr val="bg1"/>
                </a:solidFill>
              </a:rPr>
              <a:t>  </a:t>
            </a:r>
            <a:r>
              <a:rPr lang="en-US" sz="2400" dirty="0" err="1" smtClean="0">
                <a:solidFill>
                  <a:schemeClr val="bg1"/>
                </a:solidFill>
              </a:rPr>
              <a:t>Loehr</a:t>
            </a:r>
            <a:r>
              <a:rPr lang="en-US" sz="2400" dirty="0" smtClean="0">
                <a:solidFill>
                  <a:schemeClr val="bg1"/>
                </a:solidFill>
              </a:rPr>
              <a:t> (1968) has listed the following reasons for using anaerobic </a:t>
            </a:r>
          </a:p>
          <a:p>
            <a:r>
              <a:rPr lang="en-US" sz="2400" dirty="0" smtClean="0">
                <a:solidFill>
                  <a:schemeClr val="bg1"/>
                </a:solidFill>
              </a:rPr>
              <a:t>   processes for waste treatment:</a:t>
            </a:r>
          </a:p>
          <a:p>
            <a:pPr marL="457200" indent="-457200">
              <a:buAutoNum type="arabicPeriod"/>
            </a:pPr>
            <a:r>
              <a:rPr lang="en-US" sz="2400" dirty="0" smtClean="0">
                <a:solidFill>
                  <a:schemeClr val="bg1"/>
                </a:solidFill>
              </a:rPr>
              <a:t>Higher loading rates can be achieved than are possible for </a:t>
            </a:r>
          </a:p>
          <a:p>
            <a:pPr marL="457200" indent="-457200"/>
            <a:r>
              <a:rPr lang="en-US" sz="2400" dirty="0" smtClean="0">
                <a:solidFill>
                  <a:schemeClr val="bg1"/>
                </a:solidFill>
              </a:rPr>
              <a:t>       aerobic treatment techniques.</a:t>
            </a:r>
          </a:p>
          <a:p>
            <a:pPr marL="457200" indent="-457200">
              <a:buAutoNum type="arabicPeriod" startAt="2"/>
            </a:pPr>
            <a:r>
              <a:rPr lang="en-US" sz="2400" dirty="0" smtClean="0">
                <a:solidFill>
                  <a:schemeClr val="bg1"/>
                </a:solidFill>
              </a:rPr>
              <a:t>Lower power requirements may be needed per unit of BOD treated.</a:t>
            </a:r>
          </a:p>
          <a:p>
            <a:pPr marL="457200" indent="-457200">
              <a:buAutoNum type="arabicPeriod" startAt="2"/>
            </a:pPr>
            <a:r>
              <a:rPr lang="en-US" sz="2400" dirty="0" smtClean="0">
                <a:solidFill>
                  <a:schemeClr val="bg1"/>
                </a:solidFill>
              </a:rPr>
              <a:t>Useful end-products such as digested sludge and/or combustible gases may be produced.</a:t>
            </a:r>
          </a:p>
          <a:p>
            <a:pPr marL="457200" indent="-457200">
              <a:buAutoNum type="arabicPeriod" startAt="2"/>
            </a:pPr>
            <a:r>
              <a:rPr lang="en-US" sz="2400" dirty="0" smtClean="0">
                <a:solidFill>
                  <a:schemeClr val="bg1"/>
                </a:solidFill>
              </a:rPr>
              <a:t>Organic matter is metabolized to a stable form.</a:t>
            </a:r>
          </a:p>
          <a:p>
            <a:pPr marL="457200" indent="-457200">
              <a:buAutoNum type="arabicPeriod" startAt="2"/>
            </a:pPr>
            <a:r>
              <a:rPr lang="en-US" sz="2400" dirty="0" smtClean="0">
                <a:solidFill>
                  <a:schemeClr val="bg1"/>
                </a:solidFill>
              </a:rPr>
              <a:t>There is an alteration of water-binding characteristics to permit rapid sludge dewatering.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458200" cy="5262979"/>
          </a:xfrm>
          <a:prstGeom prst="rect">
            <a:avLst/>
          </a:prstGeom>
        </p:spPr>
        <p:txBody>
          <a:bodyPr wrap="square">
            <a:spAutoFit/>
          </a:bodyPr>
          <a:lstStyle/>
          <a:p>
            <a:r>
              <a:rPr lang="en-US" sz="2400" b="1" dirty="0" smtClean="0">
                <a:solidFill>
                  <a:srgbClr val="FF0000"/>
                </a:solidFill>
              </a:rPr>
              <a:t>DISSOLVED OXYGEN CONCENTRATION AS AN INDICATOR OF WATER QUALITY</a:t>
            </a:r>
          </a:p>
          <a:p>
            <a:endParaRPr lang="en-US" sz="2400" b="1" dirty="0" smtClean="0">
              <a:solidFill>
                <a:srgbClr val="FF0000"/>
              </a:solidFill>
            </a:endParaRPr>
          </a:p>
          <a:p>
            <a:pPr>
              <a:buFont typeface="Arial" pitchFamily="34" charset="0"/>
              <a:buChar char="•"/>
            </a:pPr>
            <a:r>
              <a:rPr lang="en-US" sz="2400" dirty="0" smtClean="0">
                <a:solidFill>
                  <a:schemeClr val="bg1"/>
                </a:solidFill>
              </a:rPr>
              <a:t>  Since oxygen is essential for the survival of most macro-</a:t>
            </a:r>
          </a:p>
          <a:p>
            <a:r>
              <a:rPr lang="en-US" sz="2400" dirty="0" smtClean="0">
                <a:solidFill>
                  <a:schemeClr val="bg1"/>
                </a:solidFill>
              </a:rPr>
              <a:t>    organisms, it is important to ensure that there are adequate </a:t>
            </a:r>
          </a:p>
          <a:p>
            <a:r>
              <a:rPr lang="en-US" sz="2400" dirty="0" smtClean="0">
                <a:solidFill>
                  <a:schemeClr val="bg1"/>
                </a:solidFill>
              </a:rPr>
              <a:t>    levels of dissolved oxygen in rivers, lakes, reservoirs, etc., if they </a:t>
            </a:r>
          </a:p>
          <a:p>
            <a:r>
              <a:rPr lang="en-US" sz="2400" dirty="0" smtClean="0">
                <a:solidFill>
                  <a:schemeClr val="bg1"/>
                </a:solidFill>
              </a:rPr>
              <a:t>    are to be managed satisfactorily. Ideally, the oxygen </a:t>
            </a:r>
          </a:p>
          <a:p>
            <a:r>
              <a:rPr lang="en-US" sz="2400" dirty="0" smtClean="0">
                <a:solidFill>
                  <a:schemeClr val="bg1"/>
                </a:solidFill>
              </a:rPr>
              <a:t>    concentration should be at least 90% of the saturation </a:t>
            </a:r>
          </a:p>
          <a:p>
            <a:r>
              <a:rPr lang="en-US" sz="2400" dirty="0" smtClean="0">
                <a:solidFill>
                  <a:schemeClr val="bg1"/>
                </a:solidFill>
              </a:rPr>
              <a:t>    concentration at the ambient temperature and salinity of the </a:t>
            </a:r>
          </a:p>
          <a:p>
            <a:r>
              <a:rPr lang="en-US" sz="2400" dirty="0" smtClean="0">
                <a:solidFill>
                  <a:schemeClr val="bg1"/>
                </a:solidFill>
              </a:rPr>
              <a:t>    water. </a:t>
            </a:r>
          </a:p>
          <a:p>
            <a:pPr>
              <a:buFont typeface="Arial" pitchFamily="34" charset="0"/>
              <a:buChar char="•"/>
            </a:pPr>
            <a:r>
              <a:rPr lang="en-US" sz="2400" dirty="0" smtClean="0">
                <a:solidFill>
                  <a:schemeClr val="bg1"/>
                </a:solidFill>
              </a:rPr>
              <a:t>  It is therefore important to know how effluents containing </a:t>
            </a:r>
          </a:p>
          <a:p>
            <a:r>
              <a:rPr lang="en-US" sz="2400" dirty="0" smtClean="0">
                <a:solidFill>
                  <a:schemeClr val="bg1"/>
                </a:solidFill>
              </a:rPr>
              <a:t>    soluble and particulate organic matter can influence the </a:t>
            </a:r>
          </a:p>
          <a:p>
            <a:r>
              <a:rPr lang="en-US" sz="2400" dirty="0" smtClean="0">
                <a:solidFill>
                  <a:schemeClr val="bg1"/>
                </a:solidFill>
              </a:rPr>
              <a:t>    dissolved oxygen concentration. </a:t>
            </a:r>
          </a:p>
          <a:p>
            <a:pPr>
              <a:buFont typeface="Arial" pitchFamily="34" charset="0"/>
              <a:buChar char="•"/>
            </a:pPr>
            <a:endParaRPr lang="en-US" sz="2400"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pPr marL="457200" lvl="0" indent="-457200"/>
            <a:r>
              <a:rPr lang="en-US" sz="2400" dirty="0" smtClean="0">
                <a:solidFill>
                  <a:prstClr val="black"/>
                </a:solidFill>
              </a:rPr>
              <a:t>6.   The reduced amount of microbial biomass leads to easier handling of sludge. </a:t>
            </a:r>
          </a:p>
          <a:p>
            <a:pPr marL="457200" lvl="0" indent="-457200">
              <a:buAutoNum type="arabicPeriod" startAt="7"/>
            </a:pPr>
            <a:r>
              <a:rPr lang="en-US" sz="2400" dirty="0" smtClean="0">
                <a:solidFill>
                  <a:prstClr val="black"/>
                </a:solidFill>
              </a:rPr>
              <a:t>Low levels of microbial growth will decrease the possible need for supplementary nutrients with nutritionally unbalanced wastes. </a:t>
            </a:r>
          </a:p>
          <a:p>
            <a:pPr marL="457200" lvl="0" indent="-457200">
              <a:buAutoNum type="arabicPeriod" startAt="7"/>
            </a:pPr>
            <a:endParaRPr lang="en-US" sz="2400" dirty="0" smtClean="0">
              <a:solidFill>
                <a:prstClr val="black"/>
              </a:solidFill>
            </a:endParaRPr>
          </a:p>
          <a:p>
            <a:pPr lvl="0" indent="-457200"/>
            <a:r>
              <a:rPr lang="en-US" sz="2400" b="1" dirty="0" smtClean="0">
                <a:solidFill>
                  <a:srgbClr val="7030A0"/>
                </a:solidFill>
              </a:rPr>
              <a:t>ANAEROBIC DIGESTION</a:t>
            </a:r>
          </a:p>
          <a:p>
            <a:pPr lvl="0" indent="-457200">
              <a:buFont typeface="Arial" pitchFamily="34" charset="0"/>
              <a:buChar char="•"/>
            </a:pPr>
            <a:r>
              <a:rPr lang="en-US" sz="2400" dirty="0" smtClean="0">
                <a:solidFill>
                  <a:prstClr val="black"/>
                </a:solidFill>
              </a:rPr>
              <a:t>Large volumes of wet sludge which are produced in primary </a:t>
            </a:r>
          </a:p>
          <a:p>
            <a:pPr lvl="0" indent="-457200"/>
            <a:r>
              <a:rPr lang="en-US" sz="2400" dirty="0" smtClean="0">
                <a:solidFill>
                  <a:prstClr val="black"/>
                </a:solidFill>
              </a:rPr>
              <a:t>       and secondary sedimentation tanks may have to be reduced in </a:t>
            </a:r>
          </a:p>
          <a:p>
            <a:pPr lvl="0" indent="-457200"/>
            <a:r>
              <a:rPr lang="en-US" sz="2400" dirty="0" smtClean="0">
                <a:solidFill>
                  <a:prstClr val="black"/>
                </a:solidFill>
              </a:rPr>
              <a:t>       volume before disposal. </a:t>
            </a:r>
          </a:p>
          <a:p>
            <a:pPr lvl="0" indent="-457200">
              <a:buFont typeface="Arial" pitchFamily="34" charset="0"/>
              <a:buChar char="•"/>
            </a:pPr>
            <a:r>
              <a:rPr lang="en-US" sz="2400" dirty="0" smtClean="0">
                <a:solidFill>
                  <a:prstClr val="black"/>
                </a:solidFill>
              </a:rPr>
              <a:t>This volume of sludge can be reduced by anaerobic digestion. </a:t>
            </a:r>
          </a:p>
          <a:p>
            <a:pPr lvl="0" indent="-457200">
              <a:buFont typeface="Arial" pitchFamily="34" charset="0"/>
              <a:buChar char="•"/>
            </a:pPr>
            <a:r>
              <a:rPr lang="en-US" sz="2400" dirty="0" smtClean="0">
                <a:solidFill>
                  <a:prstClr val="black"/>
                </a:solidFill>
              </a:rPr>
              <a:t>In sludges containing 20000-60,000 mg dm</a:t>
            </a:r>
            <a:r>
              <a:rPr lang="en-US" sz="2400" baseline="30000" dirty="0" smtClean="0">
                <a:solidFill>
                  <a:prstClr val="black"/>
                </a:solidFill>
              </a:rPr>
              <a:t>-3</a:t>
            </a:r>
            <a:r>
              <a:rPr lang="en-US" sz="2400" dirty="0" smtClean="0">
                <a:solidFill>
                  <a:prstClr val="black"/>
                </a:solidFill>
              </a:rPr>
              <a:t> solid matter, 80% </a:t>
            </a:r>
          </a:p>
          <a:p>
            <a:pPr lvl="0" indent="-457200"/>
            <a:r>
              <a:rPr lang="en-US" sz="2400" dirty="0" smtClean="0">
                <a:solidFill>
                  <a:prstClr val="black"/>
                </a:solidFill>
              </a:rPr>
              <a:t>       of the degradable matter may be digested which will reduce </a:t>
            </a:r>
          </a:p>
          <a:p>
            <a:pPr lvl="0" indent="-457200"/>
            <a:r>
              <a:rPr lang="en-US" sz="2400" dirty="0" smtClean="0">
                <a:solidFill>
                  <a:prstClr val="black"/>
                </a:solidFill>
              </a:rPr>
              <a:t>       the solids content by 50%.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indent="-457200">
              <a:buFont typeface="Arial" pitchFamily="34" charset="0"/>
              <a:buChar char="•"/>
            </a:pPr>
            <a:r>
              <a:rPr lang="en-US" sz="2400" dirty="0" smtClean="0">
                <a:solidFill>
                  <a:prstClr val="black"/>
                </a:solidFill>
              </a:rPr>
              <a:t>During anaerobic digestion acid fermenting bacteria degrade </a:t>
            </a:r>
          </a:p>
          <a:p>
            <a:pPr lvl="0" indent="-457200"/>
            <a:r>
              <a:rPr lang="en-US" sz="2400" dirty="0" smtClean="0">
                <a:solidFill>
                  <a:prstClr val="black"/>
                </a:solidFill>
              </a:rPr>
              <a:t>       the waste to free volatile fatty acids, mainly acetic and </a:t>
            </a:r>
          </a:p>
          <a:p>
            <a:pPr lvl="0" indent="-457200"/>
            <a:r>
              <a:rPr lang="en-US" sz="2400" dirty="0" smtClean="0">
                <a:solidFill>
                  <a:prstClr val="black"/>
                </a:solidFill>
              </a:rPr>
              <a:t>       propionic acid, which are then converted to methane (60 %) </a:t>
            </a:r>
          </a:p>
          <a:p>
            <a:pPr lvl="0" indent="-457200"/>
            <a:r>
              <a:rPr lang="en-US" sz="2400" dirty="0" smtClean="0">
                <a:solidFill>
                  <a:prstClr val="black"/>
                </a:solidFill>
              </a:rPr>
              <a:t>       and carbon dioxide (40%). </a:t>
            </a:r>
          </a:p>
          <a:p>
            <a:pPr lvl="0" indent="-457200">
              <a:buFont typeface="Arial" pitchFamily="34" charset="0"/>
              <a:buChar char="•"/>
            </a:pPr>
            <a:r>
              <a:rPr lang="en-US" sz="2400" dirty="0" smtClean="0">
                <a:solidFill>
                  <a:prstClr val="black"/>
                </a:solidFill>
              </a:rPr>
              <a:t>The gas produced (biogas) is a very useful by product, and can </a:t>
            </a:r>
          </a:p>
          <a:p>
            <a:pPr lvl="0" indent="-457200"/>
            <a:r>
              <a:rPr lang="en-US" sz="2400" dirty="0" smtClean="0">
                <a:solidFill>
                  <a:prstClr val="black"/>
                </a:solidFill>
              </a:rPr>
              <a:t>       be burnt as a heating fuel, fed to gas engines to generate </a:t>
            </a:r>
          </a:p>
          <a:p>
            <a:pPr lvl="0" indent="-457200"/>
            <a:r>
              <a:rPr lang="en-US" sz="2400" dirty="0" smtClean="0">
                <a:solidFill>
                  <a:prstClr val="black"/>
                </a:solidFill>
              </a:rPr>
              <a:t>       electricity or used as a vehicle fuel. </a:t>
            </a:r>
          </a:p>
          <a:p>
            <a:pPr lvl="0" indent="-457200">
              <a:buFont typeface="Arial" pitchFamily="34" charset="0"/>
              <a:buChar char="•"/>
            </a:pPr>
            <a:r>
              <a:rPr lang="en-US" sz="2400" dirty="0" smtClean="0">
                <a:solidFill>
                  <a:prstClr val="black"/>
                </a:solidFill>
              </a:rPr>
              <a:t>As well as being used in sludge digestion and conditioning, </a:t>
            </a:r>
          </a:p>
          <a:p>
            <a:pPr lvl="0" indent="-457200"/>
            <a:r>
              <a:rPr lang="en-US" sz="2400" dirty="0" smtClean="0">
                <a:solidFill>
                  <a:prstClr val="black"/>
                </a:solidFill>
              </a:rPr>
              <a:t>       anaerobic digesters are also used directly in the treatment of </a:t>
            </a:r>
          </a:p>
          <a:p>
            <a:pPr lvl="0" indent="-457200"/>
            <a:r>
              <a:rPr lang="en-US" sz="2400" dirty="0" smtClean="0">
                <a:solidFill>
                  <a:prstClr val="black"/>
                </a:solidFill>
              </a:rPr>
              <a:t>       many high strength wastewaters, for example from the food </a:t>
            </a:r>
          </a:p>
          <a:p>
            <a:pPr lvl="0" indent="-457200"/>
            <a:r>
              <a:rPr lang="en-US" sz="2400" dirty="0" smtClean="0">
                <a:solidFill>
                  <a:prstClr val="black"/>
                </a:solidFill>
              </a:rPr>
              <a:t>       and agricultural industries.</a:t>
            </a:r>
          </a:p>
          <a:p>
            <a:pPr lvl="0" indent="-457200">
              <a:buFont typeface="Arial" pitchFamily="34" charset="0"/>
              <a:buChar char="•"/>
            </a:pPr>
            <a:r>
              <a:rPr lang="en-US" sz="2400" dirty="0" smtClean="0">
                <a:solidFill>
                  <a:prstClr val="black"/>
                </a:solidFill>
              </a:rPr>
              <a:t>A number of anaerobic processes have been developed, </a:t>
            </a:r>
          </a:p>
          <a:p>
            <a:pPr lvl="0" indent="-457200"/>
            <a:r>
              <a:rPr lang="en-US" sz="2400" dirty="0" smtClean="0">
                <a:solidFill>
                  <a:prstClr val="black"/>
                </a:solidFill>
              </a:rPr>
              <a:t>       completely mixed reactors (often these are simply described as </a:t>
            </a:r>
          </a:p>
          <a:p>
            <a:pPr lvl="0" indent="-457200"/>
            <a:r>
              <a:rPr lang="en-US" sz="2400" dirty="0" smtClean="0">
                <a:solidFill>
                  <a:prstClr val="black"/>
                </a:solidFill>
              </a:rPr>
              <a:t>       anaerobic digesters) with or without sludge recycle, anaerobic  </a:t>
            </a:r>
          </a:p>
          <a:p>
            <a:pPr lvl="0" indent="-457200"/>
            <a:r>
              <a:rPr lang="en-US" sz="2400" dirty="0" smtClean="0">
                <a:solidFill>
                  <a:prstClr val="black"/>
                </a:solidFill>
              </a:rPr>
              <a:t>       filters, up-flow anaerobic sludge blankets (UASB) and anaerobic </a:t>
            </a:r>
          </a:p>
          <a:p>
            <a:pPr lvl="0" indent="-457200"/>
            <a:r>
              <a:rPr lang="en-US" sz="2400" dirty="0" smtClean="0">
                <a:solidFill>
                  <a:prstClr val="black"/>
                </a:solidFill>
              </a:rPr>
              <a:t>       fluidized beds are the most common. </a:t>
            </a:r>
            <a:endParaRPr lang="en-US" sz="2400" dirty="0">
              <a:solidFill>
                <a:prstClr val="black"/>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1938992"/>
          </a:xfrm>
          <a:prstGeom prst="rect">
            <a:avLst/>
          </a:prstGeom>
        </p:spPr>
        <p:txBody>
          <a:bodyPr wrap="square">
            <a:spAutoFit/>
          </a:bodyPr>
          <a:lstStyle/>
          <a:p>
            <a:pPr lvl="0" indent="-457200">
              <a:buFont typeface="Arial" pitchFamily="34" charset="0"/>
              <a:buChar char="•"/>
            </a:pPr>
            <a:r>
              <a:rPr lang="en-US" sz="2400" dirty="0" smtClean="0">
                <a:solidFill>
                  <a:prstClr val="black"/>
                </a:solidFill>
              </a:rPr>
              <a:t>Two stage anaerobic treatment systems utilizing a short </a:t>
            </a:r>
          </a:p>
          <a:p>
            <a:pPr lvl="0" indent="-457200"/>
            <a:r>
              <a:rPr lang="en-US" sz="2400" dirty="0" smtClean="0">
                <a:solidFill>
                  <a:prstClr val="black"/>
                </a:solidFill>
              </a:rPr>
              <a:t>       retention time completely mixed acidification reactor followed </a:t>
            </a:r>
          </a:p>
          <a:p>
            <a:pPr lvl="0" indent="-457200"/>
            <a:r>
              <a:rPr lang="en-US" sz="2400" dirty="0" smtClean="0">
                <a:solidFill>
                  <a:prstClr val="black"/>
                </a:solidFill>
              </a:rPr>
              <a:t>       by a UASB methanogenic reactor have been reported. </a:t>
            </a:r>
          </a:p>
          <a:p>
            <a:pPr lvl="0" indent="-457200">
              <a:buFont typeface="Arial" pitchFamily="34" charset="0"/>
              <a:buChar char="•"/>
            </a:pPr>
            <a:r>
              <a:rPr lang="en-US" sz="2400" dirty="0" smtClean="0">
                <a:solidFill>
                  <a:prstClr val="black"/>
                </a:solidFill>
              </a:rPr>
              <a:t>Benefits claimed include improved reliability, higher BOD/COD </a:t>
            </a:r>
          </a:p>
          <a:p>
            <a:pPr lvl="0" indent="-457200"/>
            <a:r>
              <a:rPr lang="en-US" sz="2400" dirty="0" smtClean="0">
                <a:solidFill>
                  <a:prstClr val="black"/>
                </a:solidFill>
              </a:rPr>
              <a:t>      reductions and greater methane productivity.</a:t>
            </a:r>
            <a:endParaRPr lang="en-US" sz="2400" dirty="0">
              <a:solidFill>
                <a:prstClr val="black"/>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r>
              <a:rPr lang="en-US" sz="2400" b="1" dirty="0" smtClean="0">
                <a:solidFill>
                  <a:srgbClr val="7030A0"/>
                </a:solidFill>
              </a:rPr>
              <a:t>ANAEROBIC DIGESTERS</a:t>
            </a:r>
          </a:p>
          <a:p>
            <a:pPr>
              <a:buFont typeface="Arial" pitchFamily="34" charset="0"/>
              <a:buChar char="•"/>
            </a:pPr>
            <a:r>
              <a:rPr lang="en-US" sz="2400" dirty="0" smtClean="0">
                <a:solidFill>
                  <a:schemeClr val="bg1"/>
                </a:solidFill>
              </a:rPr>
              <a:t>    The digester tanks used for this process may be up to 12,000-m</a:t>
            </a:r>
            <a:r>
              <a:rPr lang="en-US" sz="2400" baseline="30000" dirty="0" smtClean="0">
                <a:solidFill>
                  <a:schemeClr val="bg1"/>
                </a:solidFill>
              </a:rPr>
              <a:t>3</a:t>
            </a:r>
            <a:r>
              <a:rPr lang="en-US" sz="2400" dirty="0" smtClean="0">
                <a:solidFill>
                  <a:schemeClr val="bg1"/>
                </a:solidFill>
              </a:rPr>
              <a:t> </a:t>
            </a:r>
          </a:p>
          <a:p>
            <a:r>
              <a:rPr lang="en-US" sz="2400" dirty="0" smtClean="0">
                <a:solidFill>
                  <a:schemeClr val="bg1"/>
                </a:solidFill>
              </a:rPr>
              <a:t>      volume and equipped with heating coils for accurate </a:t>
            </a:r>
          </a:p>
          <a:p>
            <a:r>
              <a:rPr lang="en-US" sz="2400" dirty="0" smtClean="0">
                <a:solidFill>
                  <a:schemeClr val="bg1"/>
                </a:solidFill>
              </a:rPr>
              <a:t>      temperature control normally in the mesophilic range (25°-38°, </a:t>
            </a:r>
          </a:p>
          <a:p>
            <a:r>
              <a:rPr lang="en-US" sz="2400" dirty="0" smtClean="0">
                <a:solidFill>
                  <a:schemeClr val="bg1"/>
                </a:solidFill>
              </a:rPr>
              <a:t>      usually 28°-32° in anaerobic digestion) to increase the rate of </a:t>
            </a:r>
          </a:p>
          <a:p>
            <a:r>
              <a:rPr lang="en-US" sz="2400" dirty="0" smtClean="0">
                <a:solidFill>
                  <a:schemeClr val="bg1"/>
                </a:solidFill>
              </a:rPr>
              <a:t>     digestion, which is also improved by mechanical agitation.</a:t>
            </a:r>
          </a:p>
          <a:p>
            <a:pPr>
              <a:buFont typeface="Arial" pitchFamily="34" charset="0"/>
              <a:buChar char="•"/>
            </a:pPr>
            <a:r>
              <a:rPr lang="en-US" sz="2400" dirty="0" smtClean="0">
                <a:solidFill>
                  <a:schemeClr val="bg1"/>
                </a:solidFill>
              </a:rPr>
              <a:t>    Some digesters are operated thermophilically (50°-70°, usually </a:t>
            </a:r>
          </a:p>
          <a:p>
            <a:r>
              <a:rPr lang="en-US" sz="2400" dirty="0" smtClean="0">
                <a:solidFill>
                  <a:schemeClr val="bg1"/>
                </a:solidFill>
              </a:rPr>
              <a:t>      55°- 65° in anaerobic digestion) to increase the rate of </a:t>
            </a:r>
          </a:p>
          <a:p>
            <a:r>
              <a:rPr lang="en-US" sz="2400" dirty="0" smtClean="0">
                <a:solidFill>
                  <a:schemeClr val="bg1"/>
                </a:solidFill>
              </a:rPr>
              <a:t>      degradation and biogas production, though much of the extra </a:t>
            </a:r>
          </a:p>
          <a:p>
            <a:r>
              <a:rPr lang="en-US" sz="2400" dirty="0" smtClean="0">
                <a:solidFill>
                  <a:schemeClr val="bg1"/>
                </a:solidFill>
              </a:rPr>
              <a:t>      gas produced will be consumed in maintaining the digester </a:t>
            </a:r>
          </a:p>
          <a:p>
            <a:r>
              <a:rPr lang="en-US" sz="2400" dirty="0" smtClean="0">
                <a:solidFill>
                  <a:schemeClr val="bg1"/>
                </a:solidFill>
              </a:rPr>
              <a:t>      temperature. </a:t>
            </a:r>
          </a:p>
          <a:p>
            <a:pPr>
              <a:buFont typeface="Arial" pitchFamily="34" charset="0"/>
              <a:buChar char="•"/>
            </a:pPr>
            <a:r>
              <a:rPr lang="en-US" sz="2400" dirty="0" smtClean="0">
                <a:solidFill>
                  <a:schemeClr val="bg1"/>
                </a:solidFill>
              </a:rPr>
              <a:t>    The use of thermophilic anaerobic digestion has been </a:t>
            </a:r>
          </a:p>
          <a:p>
            <a:r>
              <a:rPr lang="en-US" sz="2400" dirty="0" smtClean="0">
                <a:solidFill>
                  <a:schemeClr val="bg1"/>
                </a:solidFill>
              </a:rPr>
              <a:t>      investigated for the treatment of high strength (16-25 g COD </a:t>
            </a:r>
          </a:p>
          <a:p>
            <a:r>
              <a:rPr lang="en-US" sz="2400" dirty="0" smtClean="0">
                <a:solidFill>
                  <a:schemeClr val="bg1"/>
                </a:solidFill>
              </a:rPr>
              <a:t>      dm</a:t>
            </a:r>
            <a:r>
              <a:rPr lang="en-US" sz="2400" baseline="30000" dirty="0" smtClean="0">
                <a:solidFill>
                  <a:schemeClr val="bg1"/>
                </a:solidFill>
              </a:rPr>
              <a:t>-3</a:t>
            </a:r>
            <a:r>
              <a:rPr lang="en-US" sz="2400" dirty="0" smtClean="0">
                <a:solidFill>
                  <a:schemeClr val="bg1"/>
                </a:solidFill>
              </a:rPr>
              <a:t> ). low pH (- 3.8) and high temperature winery effluents. </a:t>
            </a:r>
            <a:endParaRPr lang="en-US" sz="24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8" name="AutoShape 4" descr="Anaerobic Digestion, Anaerobic Digester Design | Mann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310" name="Picture 6" descr="Anaerobic-Digestion.png (1)"/>
          <p:cNvPicPr>
            <a:picLocks noChangeAspect="1" noChangeArrowheads="1"/>
          </p:cNvPicPr>
          <p:nvPr/>
        </p:nvPicPr>
        <p:blipFill>
          <a:blip r:embed="rId2"/>
          <a:srcRect/>
          <a:stretch>
            <a:fillRect/>
          </a:stretch>
        </p:blipFill>
        <p:spPr bwMode="auto">
          <a:xfrm>
            <a:off x="1524000" y="1371600"/>
            <a:ext cx="5943600" cy="4419600"/>
          </a:xfrm>
          <a:prstGeom prst="rect">
            <a:avLst/>
          </a:prstGeom>
          <a:noFill/>
          <a:ln w="38100">
            <a:solidFill>
              <a:srgbClr val="FF0000"/>
            </a:solid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046988"/>
          </a:xfrm>
          <a:prstGeom prst="rect">
            <a:avLst/>
          </a:prstGeom>
        </p:spPr>
        <p:txBody>
          <a:bodyPr wrap="square">
            <a:spAutoFit/>
          </a:bodyPr>
          <a:lstStyle/>
          <a:p>
            <a:pPr lvl="0">
              <a:buFont typeface="Arial" pitchFamily="34" charset="0"/>
              <a:buChar char="•"/>
            </a:pPr>
            <a:r>
              <a:rPr lang="en-US" sz="2400" dirty="0" smtClean="0">
                <a:solidFill>
                  <a:prstClr val="black"/>
                </a:solidFill>
              </a:rPr>
              <a:t>    </a:t>
            </a:r>
            <a:r>
              <a:rPr lang="en-US" sz="2400" dirty="0" err="1" smtClean="0">
                <a:solidFill>
                  <a:prstClr val="black"/>
                </a:solidFill>
              </a:rPr>
              <a:t>Wiegant</a:t>
            </a:r>
            <a:r>
              <a:rPr lang="en-US" sz="2400" dirty="0" smtClean="0">
                <a:solidFill>
                  <a:prstClr val="black"/>
                </a:solidFill>
              </a:rPr>
              <a:t> et al. (1985) reported the successful application of </a:t>
            </a:r>
          </a:p>
          <a:p>
            <a:pPr lvl="0"/>
            <a:r>
              <a:rPr lang="en-US" sz="2400" dirty="0" smtClean="0">
                <a:solidFill>
                  <a:prstClr val="black"/>
                </a:solidFill>
              </a:rPr>
              <a:t>      thermophilic anaerobic digestion of vinasse in completely mixed </a:t>
            </a:r>
          </a:p>
          <a:p>
            <a:pPr lvl="0"/>
            <a:r>
              <a:rPr lang="en-US" sz="2400" dirty="0" smtClean="0">
                <a:solidFill>
                  <a:prstClr val="black"/>
                </a:solidFill>
              </a:rPr>
              <a:t>      and UASB reactors, although methane production was found to </a:t>
            </a:r>
          </a:p>
          <a:p>
            <a:pPr lvl="0"/>
            <a:r>
              <a:rPr lang="en-US" sz="2400" dirty="0" smtClean="0">
                <a:solidFill>
                  <a:prstClr val="black"/>
                </a:solidFill>
              </a:rPr>
              <a:t>      decrease at high loading rates due to the presence of inhibitory </a:t>
            </a:r>
          </a:p>
          <a:p>
            <a:pPr lvl="0"/>
            <a:r>
              <a:rPr lang="en-US" sz="2400" dirty="0" smtClean="0">
                <a:solidFill>
                  <a:prstClr val="black"/>
                </a:solidFill>
              </a:rPr>
              <a:t>     compounds. </a:t>
            </a:r>
          </a:p>
          <a:p>
            <a:pPr lvl="0">
              <a:buFont typeface="Arial" pitchFamily="34" charset="0"/>
              <a:buChar char="•"/>
            </a:pPr>
            <a:r>
              <a:rPr lang="en-US" sz="2400" dirty="0" smtClean="0">
                <a:solidFill>
                  <a:prstClr val="black"/>
                </a:solidFill>
              </a:rPr>
              <a:t>    Most digesters operate on a semi-continuous basis with </a:t>
            </a:r>
          </a:p>
          <a:p>
            <a:pPr lvl="0"/>
            <a:r>
              <a:rPr lang="en-US" sz="2400" dirty="0" smtClean="0">
                <a:solidFill>
                  <a:prstClr val="black"/>
                </a:solidFill>
              </a:rPr>
              <a:t>      the appropriate volume of digested material being removed and </a:t>
            </a:r>
          </a:p>
          <a:p>
            <a:pPr lvl="0"/>
            <a:r>
              <a:rPr lang="en-US" sz="2400" dirty="0" smtClean="0">
                <a:solidFill>
                  <a:prstClr val="black"/>
                </a:solidFill>
              </a:rPr>
              <a:t>     replaced with fresh' material on a daily basis.</a:t>
            </a:r>
            <a:endParaRPr lang="en-US" sz="2400" dirty="0">
              <a:solidFill>
                <a:prstClr val="black"/>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7030A0"/>
                </a:solidFill>
              </a:rPr>
              <a:t>ANAEROBIC FILTERS</a:t>
            </a:r>
          </a:p>
          <a:p>
            <a:endParaRPr lang="en-US" sz="2400" b="1" dirty="0" smtClean="0">
              <a:solidFill>
                <a:srgbClr val="7030A0"/>
              </a:solidFill>
            </a:endParaRPr>
          </a:p>
          <a:p>
            <a:pPr>
              <a:buFont typeface="Arial" pitchFamily="34" charset="0"/>
              <a:buChar char="•"/>
            </a:pPr>
            <a:r>
              <a:rPr lang="en-US" sz="2400" dirty="0" smtClean="0">
                <a:solidFill>
                  <a:schemeClr val="bg1"/>
                </a:solidFill>
              </a:rPr>
              <a:t>    In anaerobic filters, as with the aerobic filters, there is a </a:t>
            </a:r>
          </a:p>
          <a:p>
            <a:r>
              <a:rPr lang="en-US" sz="2400" dirty="0" smtClean="0">
                <a:solidFill>
                  <a:schemeClr val="bg1"/>
                </a:solidFill>
              </a:rPr>
              <a:t>     microbial film growing on an inert support. </a:t>
            </a:r>
          </a:p>
          <a:p>
            <a:pPr>
              <a:buFont typeface="Arial" pitchFamily="34" charset="0"/>
              <a:buChar char="•"/>
            </a:pPr>
            <a:r>
              <a:rPr lang="en-US" sz="2400" dirty="0" smtClean="0">
                <a:solidFill>
                  <a:schemeClr val="bg1"/>
                </a:solidFill>
              </a:rPr>
              <a:t>    Anaerobic filters may be operated in an </a:t>
            </a:r>
            <a:r>
              <a:rPr lang="en-US" sz="2400" dirty="0" err="1" smtClean="0">
                <a:solidFill>
                  <a:schemeClr val="bg1"/>
                </a:solidFill>
              </a:rPr>
              <a:t>upflow</a:t>
            </a:r>
            <a:r>
              <a:rPr lang="en-US" sz="2400" dirty="0" smtClean="0">
                <a:solidFill>
                  <a:schemeClr val="bg1"/>
                </a:solidFill>
              </a:rPr>
              <a:t> or </a:t>
            </a:r>
            <a:r>
              <a:rPr lang="en-US" sz="2400" dirty="0" err="1" smtClean="0">
                <a:solidFill>
                  <a:schemeClr val="bg1"/>
                </a:solidFill>
              </a:rPr>
              <a:t>downflow</a:t>
            </a:r>
            <a:r>
              <a:rPr lang="en-US" sz="2400" dirty="0" smtClean="0">
                <a:solidFill>
                  <a:schemeClr val="bg1"/>
                </a:solidFill>
              </a:rPr>
              <a:t> </a:t>
            </a:r>
          </a:p>
          <a:p>
            <a:r>
              <a:rPr lang="en-US" sz="2400" dirty="0" smtClean="0">
                <a:solidFill>
                  <a:schemeClr val="bg1"/>
                </a:solidFill>
              </a:rPr>
              <a:t>     mode, and a wide variety of packings are used; both natural and </a:t>
            </a:r>
          </a:p>
          <a:p>
            <a:r>
              <a:rPr lang="en-US" sz="2400" dirty="0" smtClean="0">
                <a:solidFill>
                  <a:schemeClr val="bg1"/>
                </a:solidFill>
              </a:rPr>
              <a:t>     synthetic. </a:t>
            </a:r>
          </a:p>
          <a:p>
            <a:pPr>
              <a:buFont typeface="Arial" pitchFamily="34" charset="0"/>
              <a:buChar char="•"/>
            </a:pPr>
            <a:r>
              <a:rPr lang="en-US" sz="2400" dirty="0" smtClean="0">
                <a:solidFill>
                  <a:schemeClr val="bg1"/>
                </a:solidFill>
              </a:rPr>
              <a:t>   The first full-scale anaerobic filters were constructed in the </a:t>
            </a:r>
          </a:p>
          <a:p>
            <a:r>
              <a:rPr lang="en-US" sz="2400" dirty="0" smtClean="0">
                <a:solidFill>
                  <a:schemeClr val="bg1"/>
                </a:solidFill>
              </a:rPr>
              <a:t>     1970s and in 1982 the Bacardi Corporation brought into </a:t>
            </a:r>
          </a:p>
          <a:p>
            <a:r>
              <a:rPr lang="en-US" sz="2400" dirty="0" smtClean="0">
                <a:solidFill>
                  <a:schemeClr val="bg1"/>
                </a:solidFill>
              </a:rPr>
              <a:t>     operation a 100,000 m</a:t>
            </a:r>
            <a:r>
              <a:rPr lang="en-US" sz="2400" baseline="30000" dirty="0" smtClean="0">
                <a:solidFill>
                  <a:schemeClr val="bg1"/>
                </a:solidFill>
              </a:rPr>
              <a:t>-3</a:t>
            </a:r>
            <a:r>
              <a:rPr lang="en-US" sz="2400" dirty="0" smtClean="0">
                <a:solidFill>
                  <a:schemeClr val="bg1"/>
                </a:solidFill>
              </a:rPr>
              <a:t> plant to treat distillery effluents.</a:t>
            </a:r>
          </a:p>
          <a:p>
            <a:pPr>
              <a:buFont typeface="Arial" pitchFamily="34" charset="0"/>
              <a:buChar char="•"/>
            </a:pPr>
            <a:r>
              <a:rPr lang="en-US" sz="2400" dirty="0" smtClean="0">
                <a:solidFill>
                  <a:schemeClr val="bg1"/>
                </a:solidFill>
              </a:rPr>
              <a:t>   Many other effluents are found to be amenable to treatment </a:t>
            </a:r>
          </a:p>
          <a:p>
            <a:r>
              <a:rPr lang="en-US" sz="2400" dirty="0" smtClean="0">
                <a:solidFill>
                  <a:schemeClr val="bg1"/>
                </a:solidFill>
              </a:rPr>
              <a:t>    using anaerobic filter systems, antibiotic fermentation wastes, </a:t>
            </a:r>
          </a:p>
          <a:p>
            <a:r>
              <a:rPr lang="en-US" sz="2400" dirty="0" smtClean="0">
                <a:solidFill>
                  <a:schemeClr val="bg1"/>
                </a:solidFill>
              </a:rPr>
              <a:t>    citric acid fermentation wastes, yeast production wastewater and </a:t>
            </a:r>
          </a:p>
          <a:p>
            <a:r>
              <a:rPr lang="en-US" sz="2400" dirty="0" smtClean="0">
                <a:solidFill>
                  <a:schemeClr val="bg1"/>
                </a:solidFill>
              </a:rPr>
              <a:t>    brewery and winery wastewaters, molasses distillery slops and </a:t>
            </a:r>
          </a:p>
          <a:p>
            <a:r>
              <a:rPr lang="en-US" sz="2400" dirty="0" smtClean="0">
                <a:solidFill>
                  <a:schemeClr val="bg1"/>
                </a:solidFill>
              </a:rPr>
              <a:t>    fermentation and pharmaceutical wastes.</a:t>
            </a:r>
            <a:endParaRPr lang="en-US" sz="2400"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332" name="Picture 4" descr="Anaerobic Filter - an overview | ScienceDirect Topics"/>
          <p:cNvPicPr>
            <a:picLocks noChangeAspect="1" noChangeArrowheads="1"/>
          </p:cNvPicPr>
          <p:nvPr/>
        </p:nvPicPr>
        <p:blipFill>
          <a:blip r:embed="rId2"/>
          <a:srcRect/>
          <a:stretch>
            <a:fillRect/>
          </a:stretch>
        </p:blipFill>
        <p:spPr bwMode="auto">
          <a:xfrm>
            <a:off x="1828799" y="1447800"/>
            <a:ext cx="5581585" cy="3733800"/>
          </a:xfrm>
          <a:prstGeom prst="rect">
            <a:avLst/>
          </a:prstGeom>
          <a:noFill/>
          <a:ln w="28575">
            <a:solidFill>
              <a:srgbClr val="FF0000"/>
            </a:solid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7030A0"/>
                </a:solidFill>
              </a:rPr>
              <a:t>UP-FLOW ANAEROBIC SLUDGE BLANKETS (UASB)</a:t>
            </a:r>
          </a:p>
          <a:p>
            <a:endParaRPr lang="en-US" sz="2400" b="1" dirty="0" smtClean="0">
              <a:solidFill>
                <a:srgbClr val="7030A0"/>
              </a:solidFill>
            </a:endParaRPr>
          </a:p>
          <a:p>
            <a:pPr>
              <a:buFont typeface="Arial" pitchFamily="34" charset="0"/>
              <a:buChar char="•"/>
            </a:pPr>
            <a:r>
              <a:rPr lang="en-US" sz="2400" dirty="0" smtClean="0">
                <a:solidFill>
                  <a:schemeClr val="bg1"/>
                </a:solidFill>
              </a:rPr>
              <a:t>    In this system (originally developed in the Nether lands) high </a:t>
            </a:r>
          </a:p>
          <a:p>
            <a:r>
              <a:rPr lang="en-US" sz="2400" dirty="0" smtClean="0">
                <a:solidFill>
                  <a:schemeClr val="bg1"/>
                </a:solidFill>
              </a:rPr>
              <a:t>     levels of active biomass are retained in the reactor by </a:t>
            </a:r>
          </a:p>
          <a:p>
            <a:r>
              <a:rPr lang="en-US" sz="2400" dirty="0" smtClean="0">
                <a:solidFill>
                  <a:schemeClr val="bg1"/>
                </a:solidFill>
              </a:rPr>
              <a:t>     flocculation. </a:t>
            </a:r>
          </a:p>
          <a:p>
            <a:pPr>
              <a:buFont typeface="Arial" pitchFamily="34" charset="0"/>
              <a:buChar char="•"/>
            </a:pPr>
            <a:r>
              <a:rPr lang="en-US" sz="2400" dirty="0" smtClean="0">
                <a:solidFill>
                  <a:schemeClr val="bg1"/>
                </a:solidFill>
              </a:rPr>
              <a:t>   No support media is added to the reactor, instead the </a:t>
            </a:r>
          </a:p>
          <a:p>
            <a:r>
              <a:rPr lang="en-US" sz="2400" dirty="0" smtClean="0">
                <a:solidFill>
                  <a:schemeClr val="bg1"/>
                </a:solidFill>
              </a:rPr>
              <a:t>     flocculated sludge develops in the reactor and acts as a fluidized </a:t>
            </a:r>
          </a:p>
          <a:p>
            <a:r>
              <a:rPr lang="en-US" sz="2400" dirty="0" smtClean="0">
                <a:solidFill>
                  <a:schemeClr val="bg1"/>
                </a:solidFill>
              </a:rPr>
              <a:t>     bed.</a:t>
            </a:r>
          </a:p>
          <a:p>
            <a:pPr>
              <a:buFont typeface="Arial" pitchFamily="34" charset="0"/>
              <a:buChar char="•"/>
            </a:pPr>
            <a:r>
              <a:rPr lang="en-US" sz="2400" dirty="0" smtClean="0">
                <a:solidFill>
                  <a:schemeClr val="bg1"/>
                </a:solidFill>
              </a:rPr>
              <a:t>   Feed is pumped through the bed (the sludge blanket), above </a:t>
            </a:r>
          </a:p>
          <a:p>
            <a:r>
              <a:rPr lang="en-US" sz="2400" dirty="0" smtClean="0">
                <a:solidFill>
                  <a:schemeClr val="bg1"/>
                </a:solidFill>
              </a:rPr>
              <a:t>    which fine particles flocculate and settle back to the blanket as </a:t>
            </a:r>
          </a:p>
          <a:p>
            <a:r>
              <a:rPr lang="en-US" sz="2400" dirty="0" smtClean="0">
                <a:solidFill>
                  <a:schemeClr val="bg1"/>
                </a:solidFill>
              </a:rPr>
              <a:t>    sludge, thus preventing washout of organisms. </a:t>
            </a:r>
          </a:p>
          <a:p>
            <a:pPr>
              <a:buFont typeface="Arial" pitchFamily="34" charset="0"/>
              <a:buChar char="•"/>
            </a:pPr>
            <a:r>
              <a:rPr lang="en-US" sz="2400" dirty="0" smtClean="0">
                <a:solidFill>
                  <a:schemeClr val="bg1"/>
                </a:solidFill>
              </a:rPr>
              <a:t>   Anaerobic sludge blankets have been found to be effective in the </a:t>
            </a:r>
          </a:p>
          <a:p>
            <a:r>
              <a:rPr lang="en-US" sz="2400" dirty="0" smtClean="0">
                <a:solidFill>
                  <a:schemeClr val="bg1"/>
                </a:solidFill>
              </a:rPr>
              <a:t>    treatment of many wastewaters, including sugar-beet wastes, </a:t>
            </a:r>
          </a:p>
          <a:p>
            <a:r>
              <a:rPr lang="en-US" sz="2400" dirty="0" smtClean="0">
                <a:solidFill>
                  <a:schemeClr val="bg1"/>
                </a:solidFill>
              </a:rPr>
              <a:t>    domestic sewage, slaughterhouse wastes, agricultural wastes, </a:t>
            </a:r>
          </a:p>
          <a:p>
            <a:r>
              <a:rPr lang="en-US" sz="2400" dirty="0" smtClean="0">
                <a:solidFill>
                  <a:schemeClr val="bg1"/>
                </a:solidFill>
              </a:rPr>
              <a:t>    brewery wastes, winery wastes and Distillery wastes.</a:t>
            </a:r>
            <a:endParaRPr lang="en-US" sz="2400"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4" name="Picture 2" descr="Upflow Anaerobic Sludge Blanket Reactor (UASB) | SSWM - Find tools for  sustainable sanitation and water management!"/>
          <p:cNvPicPr>
            <a:picLocks noChangeAspect="1" noChangeArrowheads="1"/>
          </p:cNvPicPr>
          <p:nvPr/>
        </p:nvPicPr>
        <p:blipFill>
          <a:blip r:embed="rId2"/>
          <a:srcRect/>
          <a:stretch>
            <a:fillRect/>
          </a:stretch>
        </p:blipFill>
        <p:spPr bwMode="auto">
          <a:xfrm>
            <a:off x="1524000" y="838200"/>
            <a:ext cx="6176875" cy="4953000"/>
          </a:xfrm>
          <a:prstGeom prst="rect">
            <a:avLst/>
          </a:prstGeom>
          <a:noFill/>
          <a:ln w="28575">
            <a:solidFill>
              <a:srgbClr val="FF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58425"/>
            <a:ext cx="8534400" cy="6370975"/>
          </a:xfrm>
          <a:prstGeom prst="rect">
            <a:avLst/>
          </a:prstGeom>
        </p:spPr>
        <p:txBody>
          <a:bodyPr wrap="square">
            <a:spAutoFit/>
          </a:bodyPr>
          <a:lstStyle/>
          <a:p>
            <a:r>
              <a:rPr lang="en-US" sz="2400" dirty="0" smtClean="0">
                <a:solidFill>
                  <a:schemeClr val="bg1"/>
                </a:solidFill>
              </a:rPr>
              <a:t>   </a:t>
            </a:r>
            <a:r>
              <a:rPr lang="en-US" sz="2400" b="1" dirty="0" smtClean="0">
                <a:solidFill>
                  <a:srgbClr val="FF0000"/>
                </a:solidFill>
              </a:rPr>
              <a:t>Biochemical oxygen demand (BOD) </a:t>
            </a:r>
          </a:p>
          <a:p>
            <a:pPr>
              <a:buFont typeface="Arial" pitchFamily="34" charset="0"/>
              <a:buChar char="•"/>
            </a:pPr>
            <a:r>
              <a:rPr lang="en-US" sz="2400" dirty="0" smtClean="0">
                <a:solidFill>
                  <a:prstClr val="black"/>
                </a:solidFill>
              </a:rPr>
              <a:t>  </a:t>
            </a:r>
            <a:r>
              <a:rPr lang="en-US" sz="2400" dirty="0" smtClean="0">
                <a:solidFill>
                  <a:schemeClr val="bg1"/>
                </a:solidFill>
              </a:rPr>
              <a:t>One widely used method of assessment is the biochemical </a:t>
            </a:r>
          </a:p>
          <a:p>
            <a:r>
              <a:rPr lang="en-US" sz="2400" dirty="0" smtClean="0">
                <a:solidFill>
                  <a:schemeClr val="bg1"/>
                </a:solidFill>
              </a:rPr>
              <a:t>    oxygen demand (BOD), which is a measure of the quantity of </a:t>
            </a:r>
          </a:p>
          <a:p>
            <a:r>
              <a:rPr lang="en-US" sz="2400" dirty="0" smtClean="0">
                <a:solidFill>
                  <a:schemeClr val="bg1"/>
                </a:solidFill>
              </a:rPr>
              <a:t>    oxygen required for the oxidation of organic matter in water, by </a:t>
            </a:r>
          </a:p>
          <a:p>
            <a:r>
              <a:rPr lang="en-US" sz="2400" dirty="0" smtClean="0">
                <a:solidFill>
                  <a:schemeClr val="bg1"/>
                </a:solidFill>
              </a:rPr>
              <a:t>    micro-organisms present, in a given time interval at given </a:t>
            </a:r>
          </a:p>
          <a:p>
            <a:r>
              <a:rPr lang="en-US" sz="2400" dirty="0" smtClean="0">
                <a:solidFill>
                  <a:schemeClr val="bg1"/>
                </a:solidFill>
              </a:rPr>
              <a:t>    temperature. </a:t>
            </a:r>
          </a:p>
          <a:p>
            <a:pPr lvl="0">
              <a:buFont typeface="Arial" pitchFamily="34" charset="0"/>
              <a:buChar char="•"/>
            </a:pPr>
            <a:r>
              <a:rPr lang="en-US" sz="2400" dirty="0" smtClean="0">
                <a:solidFill>
                  <a:prstClr val="black"/>
                </a:solidFill>
              </a:rPr>
              <a:t>  The oxygen concentration of the a effluent, or a dilution of it, is </a:t>
            </a:r>
          </a:p>
          <a:p>
            <a:pPr lvl="0"/>
            <a:r>
              <a:rPr lang="en-US" sz="2400" dirty="0" smtClean="0">
                <a:solidFill>
                  <a:prstClr val="black"/>
                </a:solidFill>
              </a:rPr>
              <a:t>    determined before and after incubation in the dark at 20 ̊C for 5 </a:t>
            </a:r>
          </a:p>
          <a:p>
            <a:pPr lvl="0"/>
            <a:r>
              <a:rPr lang="en-US" sz="2400" dirty="0" smtClean="0">
                <a:solidFill>
                  <a:prstClr val="black"/>
                </a:solidFill>
              </a:rPr>
              <a:t>    days. </a:t>
            </a:r>
          </a:p>
          <a:p>
            <a:pPr lvl="0">
              <a:buFont typeface="Arial" pitchFamily="34" charset="0"/>
              <a:buChar char="•"/>
            </a:pPr>
            <a:r>
              <a:rPr lang="en-US" sz="2400" dirty="0" smtClean="0">
                <a:solidFill>
                  <a:prstClr val="black"/>
                </a:solidFill>
              </a:rPr>
              <a:t>   The oxygen decrease can then be determined titrimetrically </a:t>
            </a:r>
          </a:p>
          <a:p>
            <a:pPr lvl="0"/>
            <a:r>
              <a:rPr lang="en-US" sz="2400" dirty="0" smtClean="0">
                <a:solidFill>
                  <a:prstClr val="black"/>
                </a:solidFill>
              </a:rPr>
              <a:t>    and the results presented as mg of oxygen consumed per dm</a:t>
            </a:r>
            <a:r>
              <a:rPr lang="en-US" sz="2400" baseline="30000" dirty="0" smtClean="0">
                <a:solidFill>
                  <a:prstClr val="black"/>
                </a:solidFill>
              </a:rPr>
              <a:t>3</a:t>
            </a:r>
            <a:r>
              <a:rPr lang="en-US" sz="2400" dirty="0" smtClean="0">
                <a:solidFill>
                  <a:prstClr val="black"/>
                </a:solidFill>
              </a:rPr>
              <a:t> of </a:t>
            </a:r>
          </a:p>
          <a:p>
            <a:pPr lvl="0"/>
            <a:r>
              <a:rPr lang="en-US" sz="2400" dirty="0" smtClean="0">
                <a:solidFill>
                  <a:prstClr val="black"/>
                </a:solidFill>
              </a:rPr>
              <a:t>    sample. </a:t>
            </a:r>
          </a:p>
          <a:p>
            <a:pPr lvl="0">
              <a:buFont typeface="Arial" pitchFamily="34" charset="0"/>
              <a:buChar char="•"/>
            </a:pPr>
            <a:r>
              <a:rPr lang="en-US" sz="2400" dirty="0" smtClean="0">
                <a:solidFill>
                  <a:prstClr val="black"/>
                </a:solidFill>
              </a:rPr>
              <a:t>  Mineral nutrients and a suitable bacterial inoculum is usually </a:t>
            </a:r>
          </a:p>
          <a:p>
            <a:pPr lvl="0"/>
            <a:r>
              <a:rPr lang="en-US" sz="2400" dirty="0" smtClean="0">
                <a:solidFill>
                  <a:prstClr val="black"/>
                </a:solidFill>
              </a:rPr>
              <a:t>   added to the initial sample to ensure optimal growth conditions. </a:t>
            </a:r>
          </a:p>
          <a:p>
            <a:pPr lvl="0">
              <a:buFont typeface="Arial" pitchFamily="34" charset="0"/>
              <a:buChar char="•"/>
            </a:pPr>
            <a:r>
              <a:rPr lang="en-US" sz="2400" dirty="0" smtClean="0">
                <a:solidFill>
                  <a:prstClr val="black"/>
                </a:solidFill>
              </a:rPr>
              <a:t>  This test is only an estimate of biodegradable material, hence </a:t>
            </a:r>
          </a:p>
          <a:p>
            <a:pPr lvl="0"/>
            <a:r>
              <a:rPr lang="en-US" sz="2400" dirty="0" smtClean="0">
                <a:solidFill>
                  <a:prstClr val="black"/>
                </a:solidFill>
              </a:rPr>
              <a:t>    recalcitrant or inhibitory compounds might be over looked. </a:t>
            </a:r>
          </a:p>
          <a:p>
            <a:pPr lvl="0"/>
            <a:endParaRPr lang="en-US" sz="2400" dirty="0">
              <a:solidFill>
                <a:prstClr val="black"/>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r>
              <a:rPr lang="en-US" sz="2400" b="1" dirty="0" smtClean="0">
                <a:solidFill>
                  <a:srgbClr val="FF0000"/>
                </a:solidFill>
              </a:rPr>
              <a:t>BY-PRODUCTS</a:t>
            </a:r>
          </a:p>
          <a:p>
            <a:pPr>
              <a:buFont typeface="Arial" pitchFamily="34" charset="0"/>
              <a:buChar char="•"/>
            </a:pPr>
            <a:r>
              <a:rPr lang="en-US" sz="2400" dirty="0" smtClean="0">
                <a:solidFill>
                  <a:schemeClr val="bg1"/>
                </a:solidFill>
              </a:rPr>
              <a:t>    The marketing of wastes from fermentation processes  has been </a:t>
            </a:r>
          </a:p>
          <a:p>
            <a:r>
              <a:rPr lang="en-US" sz="2400" dirty="0" smtClean="0">
                <a:solidFill>
                  <a:schemeClr val="bg1"/>
                </a:solidFill>
              </a:rPr>
              <a:t>      established for at least 200 years. By the 1700, brewers grains, </a:t>
            </a:r>
          </a:p>
          <a:p>
            <a:r>
              <a:rPr lang="en-US" sz="2400" dirty="0" smtClean="0">
                <a:solidFill>
                  <a:schemeClr val="bg1"/>
                </a:solidFill>
              </a:rPr>
              <a:t>      spent hops and surplus yeast from larger breweries were </a:t>
            </a:r>
          </a:p>
          <a:p>
            <a:r>
              <a:rPr lang="en-US" sz="2400" dirty="0" smtClean="0">
                <a:solidFill>
                  <a:schemeClr val="bg1"/>
                </a:solidFill>
              </a:rPr>
              <a:t>      accumulating in sufficient quantities for specialized trades to </a:t>
            </a:r>
          </a:p>
          <a:p>
            <a:r>
              <a:rPr lang="en-US" sz="2400" dirty="0" smtClean="0">
                <a:solidFill>
                  <a:schemeClr val="bg1"/>
                </a:solidFill>
              </a:rPr>
              <a:t>      develop (Mathias, t 1959). </a:t>
            </a:r>
          </a:p>
          <a:p>
            <a:pPr>
              <a:buFont typeface="Arial" pitchFamily="34" charset="0"/>
              <a:buChar char="•"/>
            </a:pPr>
            <a:r>
              <a:rPr lang="en-US" sz="2400" dirty="0" smtClean="0">
                <a:solidFill>
                  <a:schemeClr val="bg1"/>
                </a:solidFill>
              </a:rPr>
              <a:t>     In any fermentation recovery process there is a need to </a:t>
            </a:r>
          </a:p>
          <a:p>
            <a:r>
              <a:rPr lang="en-US" sz="2400" dirty="0" smtClean="0">
                <a:solidFill>
                  <a:schemeClr val="bg1"/>
                </a:solidFill>
              </a:rPr>
              <a:t>      recognize whether there is a potential marketable waste and, if </a:t>
            </a:r>
          </a:p>
          <a:p>
            <a:r>
              <a:rPr lang="en-US" sz="2400" dirty="0" smtClean="0">
                <a:solidFill>
                  <a:schemeClr val="bg1"/>
                </a:solidFill>
              </a:rPr>
              <a:t>      necessary, to develop a market.</a:t>
            </a:r>
          </a:p>
          <a:p>
            <a:pPr>
              <a:buFont typeface="Arial" pitchFamily="34" charset="0"/>
              <a:buChar char="•"/>
            </a:pPr>
            <a:r>
              <a:rPr lang="en-US" sz="2400" dirty="0" smtClean="0">
                <a:solidFill>
                  <a:schemeClr val="bg1"/>
                </a:solidFill>
              </a:rPr>
              <a:t>    Obviously the marketability and cost of roclamation of </a:t>
            </a:r>
          </a:p>
          <a:p>
            <a:r>
              <a:rPr lang="en-US" sz="2400" dirty="0" smtClean="0">
                <a:solidFill>
                  <a:schemeClr val="bg1"/>
                </a:solidFill>
              </a:rPr>
              <a:t>      by-products will be very important in deciding upon a policy of </a:t>
            </a:r>
          </a:p>
          <a:p>
            <a:r>
              <a:rPr lang="en-US" sz="2400" dirty="0" smtClean="0">
                <a:solidFill>
                  <a:schemeClr val="bg1"/>
                </a:solidFill>
              </a:rPr>
              <a:t>      waste recovery. </a:t>
            </a:r>
          </a:p>
          <a:p>
            <a:pPr>
              <a:buFont typeface="Arial" pitchFamily="34" charset="0"/>
              <a:buChar char="•"/>
            </a:pPr>
            <a:r>
              <a:rPr lang="en-US" sz="2400" dirty="0" smtClean="0">
                <a:solidFill>
                  <a:schemeClr val="bg1"/>
                </a:solidFill>
              </a:rPr>
              <a:t>    Under favorable market conditions has been claimed that the </a:t>
            </a:r>
          </a:p>
          <a:p>
            <a:r>
              <a:rPr lang="en-US" sz="2400" dirty="0" smtClean="0">
                <a:solidFill>
                  <a:schemeClr val="bg1"/>
                </a:solidFill>
              </a:rPr>
              <a:t>      profit on animal feed by products from a completely Integrated </a:t>
            </a:r>
          </a:p>
          <a:p>
            <a:r>
              <a:rPr lang="en-US" sz="2400" dirty="0" smtClean="0">
                <a:solidFill>
                  <a:schemeClr val="bg1"/>
                </a:solidFill>
              </a:rPr>
              <a:t>      distillery may almost pay the cost of the grain (Blaine, 1965).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smtClean="0">
                <a:solidFill>
                  <a:prstClr val="black"/>
                </a:solidFill>
              </a:rPr>
              <a:t>    Some microbial processes yield residues which are difficult or </a:t>
            </a:r>
          </a:p>
          <a:p>
            <a:pPr lvl="0"/>
            <a:r>
              <a:rPr lang="en-US" sz="2400" dirty="0" smtClean="0">
                <a:solidFill>
                  <a:prstClr val="black"/>
                </a:solidFill>
              </a:rPr>
              <a:t>      impossible to sell (Blaine, 1965). </a:t>
            </a:r>
          </a:p>
          <a:p>
            <a:pPr lvl="0">
              <a:buFont typeface="Arial" pitchFamily="34" charset="0"/>
              <a:buChar char="•"/>
            </a:pPr>
            <a:r>
              <a:rPr lang="en-US" sz="2400" dirty="0" smtClean="0">
                <a:solidFill>
                  <a:prstClr val="black"/>
                </a:solidFill>
              </a:rPr>
              <a:t>     In these processes it may be possible, and worth while, to </a:t>
            </a:r>
          </a:p>
          <a:p>
            <a:pPr lvl="0"/>
            <a:r>
              <a:rPr lang="en-US" sz="2400" dirty="0" smtClean="0">
                <a:solidFill>
                  <a:prstClr val="black"/>
                </a:solidFill>
              </a:rPr>
              <a:t>      change to low residue raw materials such as refined sugars or </a:t>
            </a:r>
          </a:p>
          <a:p>
            <a:pPr lvl="0"/>
            <a:r>
              <a:rPr lang="en-US" sz="2400" dirty="0" smtClean="0">
                <a:solidFill>
                  <a:prstClr val="black"/>
                </a:solidFill>
              </a:rPr>
              <a:t>      other pure compounds as sources of soluble nutrients</a:t>
            </a:r>
            <a:r>
              <a:rPr lang="en-US" dirty="0" smtClean="0">
                <a:solidFill>
                  <a:schemeClr val="bg1"/>
                </a:solidFill>
              </a:rPr>
              <a:t>. </a:t>
            </a:r>
          </a:p>
          <a:p>
            <a:pPr lvl="0"/>
            <a:r>
              <a:rPr lang="en-US" sz="2400" b="1" dirty="0" smtClean="0">
                <a:solidFill>
                  <a:srgbClr val="7030A0"/>
                </a:solidFill>
              </a:rPr>
              <a:t>Distilleries</a:t>
            </a:r>
          </a:p>
          <a:p>
            <a:pPr lvl="0">
              <a:buFont typeface="Arial" pitchFamily="34" charset="0"/>
              <a:buChar char="•"/>
            </a:pPr>
            <a:r>
              <a:rPr lang="en-US" sz="2400" dirty="0" smtClean="0">
                <a:solidFill>
                  <a:schemeClr val="bg1"/>
                </a:solidFill>
              </a:rPr>
              <a:t>  In grain based distilleries it has been common practice to recover </a:t>
            </a:r>
          </a:p>
          <a:p>
            <a:pPr lvl="0"/>
            <a:r>
              <a:rPr lang="en-US" sz="2400" dirty="0" smtClean="0">
                <a:solidFill>
                  <a:schemeClr val="bg1"/>
                </a:solidFill>
              </a:rPr>
              <a:t>    spent grain and stillage, the waste liquor after the alcohol has    </a:t>
            </a:r>
          </a:p>
          <a:p>
            <a:pPr lvl="0"/>
            <a:r>
              <a:rPr lang="en-US" sz="2400" dirty="0" smtClean="0">
                <a:solidFill>
                  <a:schemeClr val="bg1"/>
                </a:solidFill>
              </a:rPr>
              <a:t>    been distilled off.</a:t>
            </a:r>
          </a:p>
          <a:p>
            <a:pPr lvl="0">
              <a:buFont typeface="Arial" pitchFamily="34" charset="0"/>
              <a:buChar char="•"/>
            </a:pPr>
            <a:r>
              <a:rPr lang="en-US" sz="2400" dirty="0" smtClean="0">
                <a:solidFill>
                  <a:schemeClr val="bg1"/>
                </a:solidFill>
              </a:rPr>
              <a:t>  The stillage is first passed through screens with 1-mm openings. </a:t>
            </a:r>
          </a:p>
          <a:p>
            <a:pPr lvl="0"/>
            <a:r>
              <a:rPr lang="en-US" sz="2400" dirty="0" smtClean="0">
                <a:solidFill>
                  <a:schemeClr val="bg1"/>
                </a:solidFill>
              </a:rPr>
              <a:t>    The screenings are then dewatered with mechanical filter </a:t>
            </a:r>
          </a:p>
          <a:p>
            <a:pPr lvl="0"/>
            <a:r>
              <a:rPr lang="en-US" sz="2400" dirty="0" smtClean="0">
                <a:solidFill>
                  <a:schemeClr val="bg1"/>
                </a:solidFill>
              </a:rPr>
              <a:t>    presses and dried in rotary driers. </a:t>
            </a:r>
          </a:p>
          <a:p>
            <a:pPr lvl="0">
              <a:buFont typeface="Arial" pitchFamily="34" charset="0"/>
              <a:buChar char="•"/>
            </a:pPr>
            <a:r>
              <a:rPr lang="en-US" sz="2400" dirty="0" smtClean="0">
                <a:solidFill>
                  <a:schemeClr val="bg1"/>
                </a:solidFill>
              </a:rPr>
              <a:t>  This product is termed Distillers Dried Grains (light grains). The </a:t>
            </a:r>
          </a:p>
          <a:p>
            <a:pPr lvl="0"/>
            <a:r>
              <a:rPr lang="en-US" sz="2400" dirty="0" smtClean="0">
                <a:solidFill>
                  <a:schemeClr val="bg1"/>
                </a:solidFill>
              </a:rPr>
              <a:t>    screened stillage is concentrated in evaporators to give 25 to 35% </a:t>
            </a:r>
          </a:p>
          <a:p>
            <a:pPr lvl="0"/>
            <a:r>
              <a:rPr lang="en-US" sz="2400" dirty="0" smtClean="0">
                <a:solidFill>
                  <a:schemeClr val="bg1"/>
                </a:solidFill>
              </a:rPr>
              <a:t>    solids in a thick syrup. </a:t>
            </a:r>
            <a:endParaRPr lang="en-US" sz="2400" dirty="0">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smtClean="0">
                <a:solidFill>
                  <a:schemeClr val="bg1"/>
                </a:solidFill>
              </a:rPr>
              <a:t>  </a:t>
            </a:r>
            <a:r>
              <a:rPr lang="en-US" sz="2400" dirty="0" err="1" smtClean="0">
                <a:solidFill>
                  <a:schemeClr val="bg1"/>
                </a:solidFill>
              </a:rPr>
              <a:t>Stillages</a:t>
            </a:r>
            <a:r>
              <a:rPr lang="en-US" sz="2400" dirty="0" smtClean="0">
                <a:solidFill>
                  <a:schemeClr val="bg1"/>
                </a:solidFill>
              </a:rPr>
              <a:t> which have been pre filtered may be concentrated to 35 </a:t>
            </a:r>
          </a:p>
          <a:p>
            <a:pPr lvl="0"/>
            <a:r>
              <a:rPr lang="en-US" sz="2400" dirty="0" smtClean="0">
                <a:solidFill>
                  <a:schemeClr val="bg1"/>
                </a:solidFill>
              </a:rPr>
              <a:t>    to 50% solids. This syrup can then be mixed with the pressed </a:t>
            </a:r>
          </a:p>
          <a:p>
            <a:pPr lvl="0"/>
            <a:r>
              <a:rPr lang="en-US" sz="2400" dirty="0" smtClean="0">
                <a:solidFill>
                  <a:schemeClr val="bg1"/>
                </a:solidFill>
              </a:rPr>
              <a:t>    screenings and dried to give Distillers Dried Grains with Soluble </a:t>
            </a:r>
          </a:p>
          <a:p>
            <a:pPr lvl="0"/>
            <a:r>
              <a:rPr lang="en-US" sz="2400" dirty="0" smtClean="0">
                <a:solidFill>
                  <a:schemeClr val="bg1"/>
                </a:solidFill>
              </a:rPr>
              <a:t>    (dark grains). </a:t>
            </a:r>
          </a:p>
          <a:p>
            <a:pPr lvl="0">
              <a:buFont typeface="Arial" pitchFamily="34" charset="0"/>
              <a:buChar char="•"/>
            </a:pPr>
            <a:r>
              <a:rPr lang="en-US" sz="2400" dirty="0" smtClean="0">
                <a:solidFill>
                  <a:schemeClr val="bg1"/>
                </a:solidFill>
              </a:rPr>
              <a:t>   Alternatively the evaporated stillage may be dried completely in </a:t>
            </a:r>
          </a:p>
          <a:p>
            <a:pPr lvl="0"/>
            <a:r>
              <a:rPr lang="en-US" sz="2400" dirty="0" smtClean="0">
                <a:solidFill>
                  <a:schemeClr val="bg1"/>
                </a:solidFill>
              </a:rPr>
              <a:t>    drum driers to produce Distillers Dried Soluble. Dark and light </a:t>
            </a:r>
          </a:p>
          <a:p>
            <a:pPr lvl="0"/>
            <a:r>
              <a:rPr lang="en-US" sz="2400" dirty="0" smtClean="0">
                <a:solidFill>
                  <a:schemeClr val="bg1"/>
                </a:solidFill>
              </a:rPr>
              <a:t>    grains and dried soluble have all been used as animal-feed </a:t>
            </a:r>
          </a:p>
          <a:p>
            <a:pPr lvl="0"/>
            <a:r>
              <a:rPr lang="en-US" sz="2400" dirty="0" smtClean="0">
                <a:solidFill>
                  <a:schemeClr val="bg1"/>
                </a:solidFill>
              </a:rPr>
              <a:t>    supplements. </a:t>
            </a:r>
          </a:p>
          <a:p>
            <a:pPr lvl="0">
              <a:buFont typeface="Arial" pitchFamily="34" charset="0"/>
              <a:buChar char="•"/>
            </a:pPr>
            <a:r>
              <a:rPr lang="en-US" sz="2400" dirty="0" smtClean="0">
                <a:solidFill>
                  <a:schemeClr val="bg1"/>
                </a:solidFill>
              </a:rPr>
              <a:t>  </a:t>
            </a:r>
            <a:r>
              <a:rPr lang="en-US" sz="2400" dirty="0" err="1" smtClean="0">
                <a:solidFill>
                  <a:schemeClr val="bg1"/>
                </a:solidFill>
              </a:rPr>
              <a:t>Flachowsky</a:t>
            </a:r>
            <a:r>
              <a:rPr lang="en-US" sz="2400" dirty="0" smtClean="0">
                <a:solidFill>
                  <a:schemeClr val="bg1"/>
                </a:solidFill>
              </a:rPr>
              <a:t> et al. (1990) report their use following chemical</a:t>
            </a:r>
          </a:p>
          <a:p>
            <a:pPr lvl="0"/>
            <a:r>
              <a:rPr lang="en-US" sz="2400" dirty="0" smtClean="0">
                <a:solidFill>
                  <a:schemeClr val="bg1"/>
                </a:solidFill>
              </a:rPr>
              <a:t>    treatment as a replacement feed for sheep. Dried soluble have </a:t>
            </a:r>
          </a:p>
          <a:p>
            <a:pPr lvl="0"/>
            <a:r>
              <a:rPr lang="en-US" sz="2400" dirty="0" smtClean="0">
                <a:solidFill>
                  <a:schemeClr val="bg1"/>
                </a:solidFill>
              </a:rPr>
              <a:t>    also been used as a medium adjunct in the preparation of </a:t>
            </a:r>
          </a:p>
          <a:p>
            <a:pPr lvl="0"/>
            <a:r>
              <a:rPr lang="en-US" sz="2400" dirty="0" smtClean="0">
                <a:solidFill>
                  <a:schemeClr val="bg1"/>
                </a:solidFill>
              </a:rPr>
              <a:t>    antibiotics. </a:t>
            </a:r>
          </a:p>
          <a:p>
            <a:pPr lvl="0">
              <a:buFont typeface="Arial" pitchFamily="34" charset="0"/>
              <a:buChar char="•"/>
            </a:pPr>
            <a:r>
              <a:rPr lang="en-US" sz="2400" dirty="0" smtClean="0">
                <a:solidFill>
                  <a:schemeClr val="bg1"/>
                </a:solidFill>
              </a:rPr>
              <a:t>  In distilleries using cane molasses as a feedstock, evaporated  </a:t>
            </a:r>
          </a:p>
          <a:p>
            <a:pPr lvl="0"/>
            <a:r>
              <a:rPr lang="en-US" sz="2400" dirty="0" smtClean="0">
                <a:solidFill>
                  <a:schemeClr val="bg1"/>
                </a:solidFill>
              </a:rPr>
              <a:t>    spent wash has been used as a fuel for boilers, It has proved </a:t>
            </a:r>
          </a:p>
          <a:p>
            <a:pPr lvl="0"/>
            <a:r>
              <a:rPr lang="en-US" sz="2400" dirty="0" smtClean="0">
                <a:solidFill>
                  <a:schemeClr val="bg1"/>
                </a:solidFill>
              </a:rPr>
              <a:t>    worth while to recover potassium salts from sugar beet stillage.    </a:t>
            </a:r>
          </a:p>
          <a:p>
            <a:pPr lvl="0">
              <a:buFont typeface="Arial" pitchFamily="34" charset="0"/>
              <a:buChar char="•"/>
            </a:pPr>
            <a:r>
              <a:rPr lang="en-US" sz="2400" dirty="0" smtClean="0">
                <a:solidFill>
                  <a:schemeClr val="bg1"/>
                </a:solidFill>
              </a:rPr>
              <a:t>  The market for the evaporated product must be considered </a:t>
            </a:r>
          </a:p>
          <a:p>
            <a:pPr lvl="0"/>
            <a:r>
              <a:rPr lang="en-US" sz="2400" dirty="0" smtClean="0">
                <a:solidFill>
                  <a:schemeClr val="bg1"/>
                </a:solidFill>
              </a:rPr>
              <a:t>    within a range of 50 km of the evaporation plant.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416320"/>
          </a:xfrm>
          <a:prstGeom prst="rect">
            <a:avLst/>
          </a:prstGeom>
        </p:spPr>
        <p:txBody>
          <a:bodyPr wrap="square">
            <a:spAutoFit/>
          </a:bodyPr>
          <a:lstStyle/>
          <a:p>
            <a:pPr>
              <a:buFont typeface="Arial" pitchFamily="34" charset="0"/>
              <a:buChar char="•"/>
            </a:pPr>
            <a:r>
              <a:rPr lang="en-US" sz="2400" dirty="0" smtClean="0">
                <a:solidFill>
                  <a:prstClr val="black"/>
                </a:solidFill>
              </a:rPr>
              <a:t>   </a:t>
            </a:r>
            <a:r>
              <a:rPr lang="en-US" sz="2400" dirty="0" err="1" smtClean="0">
                <a:solidFill>
                  <a:prstClr val="black"/>
                </a:solidFill>
              </a:rPr>
              <a:t>Borut</a:t>
            </a:r>
            <a:r>
              <a:rPr lang="en-US" sz="2400" dirty="0" smtClean="0">
                <a:solidFill>
                  <a:prstClr val="black"/>
                </a:solidFill>
              </a:rPr>
              <a:t> (1953) cited an unpublished 1949 survey of American </a:t>
            </a:r>
          </a:p>
          <a:p>
            <a:r>
              <a:rPr lang="en-US" sz="2400" dirty="0" smtClean="0">
                <a:solidFill>
                  <a:prstClr val="black"/>
                </a:solidFill>
              </a:rPr>
              <a:t>    distilleries which showed that 85% of the stillage solids were </a:t>
            </a:r>
          </a:p>
          <a:p>
            <a:r>
              <a:rPr lang="en-US" sz="2400" dirty="0" smtClean="0">
                <a:solidFill>
                  <a:prstClr val="black"/>
                </a:solidFill>
              </a:rPr>
              <a:t>    being recovered as dried feeds, 14% solids as wet grains and only </a:t>
            </a:r>
          </a:p>
          <a:p>
            <a:r>
              <a:rPr lang="en-US" sz="2400" dirty="0" smtClean="0">
                <a:solidFill>
                  <a:prstClr val="black"/>
                </a:solidFill>
              </a:rPr>
              <a:t>    1% was waste.</a:t>
            </a:r>
          </a:p>
          <a:p>
            <a:pPr>
              <a:buFont typeface="Arial" pitchFamily="34" charset="0"/>
              <a:buChar char="•"/>
            </a:pPr>
            <a:r>
              <a:rPr lang="en-US" sz="2400" dirty="0" smtClean="0">
                <a:solidFill>
                  <a:prstClr val="black"/>
                </a:solidFill>
              </a:rPr>
              <a:t>  In recent years the traditional distillers' by-products from </a:t>
            </a:r>
            <a:r>
              <a:rPr lang="en-US" sz="2400" dirty="0" err="1" smtClean="0">
                <a:solidFill>
                  <a:prstClr val="black"/>
                </a:solidFill>
              </a:rPr>
              <a:t>stillage</a:t>
            </a:r>
            <a:r>
              <a:rPr lang="en-US" sz="2400" dirty="0" smtClean="0">
                <a:solidFill>
                  <a:prstClr val="black"/>
                </a:solidFill>
              </a:rPr>
              <a:t> </a:t>
            </a:r>
          </a:p>
          <a:p>
            <a:r>
              <a:rPr lang="en-US" sz="2400" dirty="0" smtClean="0">
                <a:solidFill>
                  <a:prstClr val="black"/>
                </a:solidFill>
              </a:rPr>
              <a:t>    have become increasingly uneconomic. </a:t>
            </a:r>
          </a:p>
          <a:p>
            <a:pPr>
              <a:buFont typeface="Arial" pitchFamily="34" charset="0"/>
              <a:buChar char="•"/>
            </a:pPr>
            <a:r>
              <a:rPr lang="en-US" sz="2400" dirty="0" smtClean="0">
                <a:solidFill>
                  <a:prstClr val="black"/>
                </a:solidFill>
              </a:rPr>
              <a:t>  A number of processes to produce SCP from stillage using </a:t>
            </a:r>
          </a:p>
          <a:p>
            <a:r>
              <a:rPr lang="en-US" sz="2400" i="1" dirty="0" smtClean="0">
                <a:solidFill>
                  <a:prstClr val="black"/>
                </a:solidFill>
              </a:rPr>
              <a:t>   </a:t>
            </a:r>
            <a:r>
              <a:rPr lang="en-US" sz="2400" i="1" dirty="0" err="1" smtClean="0">
                <a:solidFill>
                  <a:prstClr val="black"/>
                </a:solidFill>
              </a:rPr>
              <a:t>Geotrichum</a:t>
            </a:r>
            <a:r>
              <a:rPr lang="en-US" sz="2400" i="1" dirty="0" smtClean="0">
                <a:solidFill>
                  <a:prstClr val="black"/>
                </a:solidFill>
              </a:rPr>
              <a:t> </a:t>
            </a:r>
            <a:r>
              <a:rPr lang="en-US" sz="2400" i="1" dirty="0" err="1" smtClean="0">
                <a:solidFill>
                  <a:prstClr val="black"/>
                </a:solidFill>
              </a:rPr>
              <a:t>candidum</a:t>
            </a:r>
            <a:r>
              <a:rPr lang="en-US" sz="2400" i="1" dirty="0" smtClean="0">
                <a:solidFill>
                  <a:prstClr val="black"/>
                </a:solidFill>
              </a:rPr>
              <a:t>, Candida </a:t>
            </a:r>
            <a:r>
              <a:rPr lang="en-US" sz="2400" i="1" dirty="0" err="1" smtClean="0">
                <a:solidFill>
                  <a:prstClr val="black"/>
                </a:solidFill>
              </a:rPr>
              <a:t>utilis</a:t>
            </a:r>
            <a:r>
              <a:rPr lang="en-US" sz="2400" dirty="0" smtClean="0">
                <a:solidFill>
                  <a:prstClr val="black"/>
                </a:solidFill>
              </a:rPr>
              <a:t> or </a:t>
            </a:r>
            <a:r>
              <a:rPr lang="en-US" sz="2400" i="1" dirty="0" smtClean="0">
                <a:solidFill>
                  <a:prstClr val="black"/>
                </a:solidFill>
              </a:rPr>
              <a:t>Candida </a:t>
            </a:r>
            <a:r>
              <a:rPr lang="en-US" sz="2400" i="1" dirty="0" err="1" smtClean="0">
                <a:solidFill>
                  <a:prstClr val="black"/>
                </a:solidFill>
              </a:rPr>
              <a:t>tropicalia</a:t>
            </a:r>
            <a:r>
              <a:rPr lang="en-US" sz="2400" i="1" dirty="0" smtClean="0">
                <a:solidFill>
                  <a:prstClr val="black"/>
                </a:solidFill>
              </a:rPr>
              <a:t> </a:t>
            </a:r>
            <a:r>
              <a:rPr lang="en-US" sz="2400" dirty="0" smtClean="0">
                <a:solidFill>
                  <a:prstClr val="black"/>
                </a:solidFill>
              </a:rPr>
              <a:t>have </a:t>
            </a:r>
          </a:p>
          <a:p>
            <a:r>
              <a:rPr lang="en-US" sz="2400" dirty="0" smtClean="0">
                <a:solidFill>
                  <a:prstClr val="black"/>
                </a:solidFill>
              </a:rPr>
              <a:t>   been evaluated.</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6001643"/>
          </a:xfrm>
          <a:prstGeom prst="rect">
            <a:avLst/>
          </a:prstGeom>
        </p:spPr>
        <p:txBody>
          <a:bodyPr wrap="square">
            <a:spAutoFit/>
          </a:bodyPr>
          <a:lstStyle/>
          <a:p>
            <a:r>
              <a:rPr lang="en-US" sz="2400" b="1" dirty="0" smtClean="0">
                <a:solidFill>
                  <a:srgbClr val="7030A0"/>
                </a:solidFill>
              </a:rPr>
              <a:t>Breweries</a:t>
            </a:r>
          </a:p>
          <a:p>
            <a:pPr>
              <a:buFont typeface="Arial" pitchFamily="34" charset="0"/>
              <a:buChar char="•"/>
            </a:pPr>
            <a:r>
              <a:rPr lang="en-US" sz="2400" dirty="0" smtClean="0">
                <a:solidFill>
                  <a:schemeClr val="bg1"/>
                </a:solidFill>
              </a:rPr>
              <a:t>   The three marketable wastes from breweries are spent grain, </a:t>
            </a:r>
          </a:p>
          <a:p>
            <a:r>
              <a:rPr lang="en-US" sz="2400" dirty="0" smtClean="0">
                <a:solidFill>
                  <a:schemeClr val="bg1"/>
                </a:solidFill>
              </a:rPr>
              <a:t>     spent hops and yeast. The spent grain is recovered from the </a:t>
            </a:r>
          </a:p>
          <a:p>
            <a:r>
              <a:rPr lang="en-US" sz="2400" dirty="0" smtClean="0">
                <a:solidFill>
                  <a:schemeClr val="bg1"/>
                </a:solidFill>
              </a:rPr>
              <a:t>     mash </a:t>
            </a:r>
            <a:r>
              <a:rPr lang="en-US" sz="2400" dirty="0" err="1" smtClean="0">
                <a:solidFill>
                  <a:schemeClr val="bg1"/>
                </a:solidFill>
              </a:rPr>
              <a:t>tun</a:t>
            </a:r>
            <a:r>
              <a:rPr lang="en-US" sz="2400" dirty="0" smtClean="0">
                <a:solidFill>
                  <a:schemeClr val="bg1"/>
                </a:solidFill>
              </a:rPr>
              <a:t> and is then sold as animal feed either after pressing in </a:t>
            </a:r>
          </a:p>
          <a:p>
            <a:r>
              <a:rPr lang="en-US" sz="2400" dirty="0" smtClean="0">
                <a:solidFill>
                  <a:schemeClr val="bg1"/>
                </a:solidFill>
              </a:rPr>
              <a:t>     a wet state or after drying in rotary driers. </a:t>
            </a:r>
          </a:p>
          <a:p>
            <a:pPr>
              <a:buFont typeface="Arial" pitchFamily="34" charset="0"/>
              <a:buChar char="•"/>
            </a:pPr>
            <a:r>
              <a:rPr lang="en-US" sz="2400" dirty="0" smtClean="0">
                <a:solidFill>
                  <a:schemeClr val="bg1"/>
                </a:solidFill>
              </a:rPr>
              <a:t>   Alternatively, the wet grain may be used in the preparation of </a:t>
            </a:r>
          </a:p>
          <a:p>
            <a:r>
              <a:rPr lang="en-US" sz="2400" dirty="0" smtClean="0">
                <a:solidFill>
                  <a:schemeClr val="bg1"/>
                </a:solidFill>
              </a:rPr>
              <a:t>     silage for cattle. The possible markets for hops are restricted.  </a:t>
            </a:r>
          </a:p>
          <a:p>
            <a:r>
              <a:rPr lang="en-US" sz="2400" dirty="0" smtClean="0">
                <a:solidFill>
                  <a:schemeClr val="bg1"/>
                </a:solidFill>
              </a:rPr>
              <a:t>     Some are used as a fertilizer or as a low-grade fuel.</a:t>
            </a:r>
          </a:p>
          <a:p>
            <a:pPr>
              <a:buFont typeface="Arial" pitchFamily="34" charset="0"/>
              <a:buChar char="•"/>
            </a:pPr>
            <a:r>
              <a:rPr lang="en-US" sz="2400" dirty="0" smtClean="0">
                <a:solidFill>
                  <a:schemeClr val="bg1"/>
                </a:solidFill>
              </a:rPr>
              <a:t>    Yeast can be separated from beer by filtration or centrifuging. </a:t>
            </a:r>
          </a:p>
          <a:p>
            <a:r>
              <a:rPr lang="en-US" sz="2400" dirty="0" smtClean="0">
                <a:solidFill>
                  <a:schemeClr val="bg1"/>
                </a:solidFill>
              </a:rPr>
              <a:t>     The yeast slurry is then dried in drum driers. Some of the yeast </a:t>
            </a:r>
          </a:p>
          <a:p>
            <a:r>
              <a:rPr lang="en-US" sz="2400" dirty="0" smtClean="0">
                <a:solidFill>
                  <a:schemeClr val="bg1"/>
                </a:solidFill>
              </a:rPr>
              <a:t>     may be mixed with brewers' spent grains to produce a feed </a:t>
            </a:r>
          </a:p>
          <a:p>
            <a:r>
              <a:rPr lang="en-US" sz="2400" dirty="0" smtClean="0">
                <a:solidFill>
                  <a:schemeClr val="bg1"/>
                </a:solidFill>
              </a:rPr>
              <a:t>     material with a slightly higher protein content than normal </a:t>
            </a:r>
          </a:p>
          <a:p>
            <a:r>
              <a:rPr lang="en-US" sz="2400" dirty="0" smtClean="0">
                <a:solidFill>
                  <a:schemeClr val="bg1"/>
                </a:solidFill>
              </a:rPr>
              <a:t>     brewers' grains. </a:t>
            </a:r>
          </a:p>
          <a:p>
            <a:pPr>
              <a:buFont typeface="Arial" pitchFamily="34" charset="0"/>
              <a:buChar char="•"/>
            </a:pPr>
            <a:r>
              <a:rPr lang="en-US" sz="2400" dirty="0" smtClean="0">
                <a:solidFill>
                  <a:schemeClr val="bg1"/>
                </a:solidFill>
              </a:rPr>
              <a:t>   The yeast may also be used directly as a source of vitamins. If it </a:t>
            </a:r>
          </a:p>
          <a:p>
            <a:r>
              <a:rPr lang="en-US" sz="2400" dirty="0" smtClean="0">
                <a:solidFill>
                  <a:schemeClr val="bg1"/>
                </a:solidFill>
              </a:rPr>
              <a:t>     is to be used as a human food it must be debittered to remove </a:t>
            </a:r>
          </a:p>
          <a:p>
            <a:r>
              <a:rPr lang="en-US" sz="2400" dirty="0" smtClean="0">
                <a:solidFill>
                  <a:schemeClr val="bg1"/>
                </a:solidFill>
              </a:rPr>
              <a:t>     the hop bitter substances absorbed on to the yeast cells. </a:t>
            </a:r>
            <a:endParaRPr lang="en-US" sz="2400"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4154984"/>
          </a:xfrm>
          <a:prstGeom prst="rect">
            <a:avLst/>
          </a:prstGeom>
        </p:spPr>
        <p:txBody>
          <a:bodyPr wrap="square">
            <a:spAutoFit/>
          </a:bodyPr>
          <a:lstStyle/>
          <a:p>
            <a:pPr lvl="0">
              <a:buFont typeface="Arial" pitchFamily="34" charset="0"/>
              <a:buChar char="•"/>
            </a:pPr>
            <a:r>
              <a:rPr lang="en-US" sz="2400" dirty="0" smtClean="0">
                <a:solidFill>
                  <a:prstClr val="black"/>
                </a:solidFill>
              </a:rPr>
              <a:t>  The cells are then washed in an alkaline solution, washed with </a:t>
            </a:r>
          </a:p>
          <a:p>
            <a:pPr lvl="0"/>
            <a:r>
              <a:rPr lang="en-US" sz="2400" dirty="0" smtClean="0">
                <a:solidFill>
                  <a:prstClr val="black"/>
                </a:solidFill>
              </a:rPr>
              <a:t>    water and drum dried. Although bakers' yeast was originally </a:t>
            </a:r>
          </a:p>
          <a:p>
            <a:pPr lvl="0"/>
            <a:r>
              <a:rPr lang="en-US" sz="2400" dirty="0" smtClean="0">
                <a:solidFill>
                  <a:prstClr val="black"/>
                </a:solidFill>
              </a:rPr>
              <a:t>    obtained as a brewery by-product, this market has diminished  </a:t>
            </a:r>
          </a:p>
          <a:p>
            <a:pPr lvl="0"/>
            <a:r>
              <a:rPr lang="en-US" sz="2400" dirty="0" smtClean="0">
                <a:solidFill>
                  <a:prstClr val="black"/>
                </a:solidFill>
              </a:rPr>
              <a:t>    considerably. </a:t>
            </a:r>
          </a:p>
          <a:p>
            <a:pPr lvl="0">
              <a:buFont typeface="Arial" pitchFamily="34" charset="0"/>
              <a:buChar char="•"/>
            </a:pPr>
            <a:r>
              <a:rPr lang="en-US" sz="2400" dirty="0" smtClean="0">
                <a:solidFill>
                  <a:prstClr val="black"/>
                </a:solidFill>
              </a:rPr>
              <a:t>   Most bakers' yeast is now produced directly by a distinct </a:t>
            </a:r>
          </a:p>
          <a:p>
            <a:pPr lvl="0"/>
            <a:r>
              <a:rPr lang="en-US" sz="2400" dirty="0" smtClean="0">
                <a:solidFill>
                  <a:prstClr val="black"/>
                </a:solidFill>
              </a:rPr>
              <a:t>    production process.</a:t>
            </a:r>
          </a:p>
          <a:p>
            <a:pPr lvl="0">
              <a:buFont typeface="Arial" pitchFamily="34" charset="0"/>
              <a:buChar char="•"/>
            </a:pPr>
            <a:r>
              <a:rPr lang="en-US" sz="2400" dirty="0" smtClean="0">
                <a:solidFill>
                  <a:prstClr val="black"/>
                </a:solidFill>
              </a:rPr>
              <a:t>   Dewatered sludge from brewery wastewater treatment </a:t>
            </a:r>
          </a:p>
          <a:p>
            <a:pPr lvl="0"/>
            <a:r>
              <a:rPr lang="en-US" sz="2400" dirty="0" smtClean="0">
                <a:solidFill>
                  <a:prstClr val="black"/>
                </a:solidFill>
              </a:rPr>
              <a:t>    operations has been reported to increase agricultural yields </a:t>
            </a:r>
          </a:p>
          <a:p>
            <a:pPr lvl="0"/>
            <a:r>
              <a:rPr lang="en-US" sz="2400" dirty="0" smtClean="0">
                <a:solidFill>
                  <a:prstClr val="black"/>
                </a:solidFill>
              </a:rPr>
              <a:t>    when used as fertilizer. </a:t>
            </a:r>
          </a:p>
          <a:p>
            <a:pPr lvl="0">
              <a:buFont typeface="Arial" pitchFamily="34" charset="0"/>
              <a:buChar char="•"/>
            </a:pPr>
            <a:r>
              <a:rPr lang="en-US" sz="2400" dirty="0" smtClean="0">
                <a:solidFill>
                  <a:prstClr val="black"/>
                </a:solidFill>
              </a:rPr>
              <a:t>   Lyons (1983) reports on the potential use of brewery effluents as </a:t>
            </a:r>
          </a:p>
          <a:p>
            <a:pPr lvl="0"/>
            <a:r>
              <a:rPr lang="en-US" sz="2400" dirty="0" smtClean="0">
                <a:solidFill>
                  <a:prstClr val="black"/>
                </a:solidFill>
              </a:rPr>
              <a:t>     a feedstock for fuel and industrial ethanol production.</a:t>
            </a:r>
            <a:endParaRPr lang="en-US" sz="2400" dirty="0">
              <a:solidFill>
                <a:prstClr val="black"/>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4524315"/>
          </a:xfrm>
          <a:prstGeom prst="rect">
            <a:avLst/>
          </a:prstGeom>
        </p:spPr>
        <p:txBody>
          <a:bodyPr wrap="square">
            <a:spAutoFit/>
          </a:bodyPr>
          <a:lstStyle/>
          <a:p>
            <a:r>
              <a:rPr lang="en-US" sz="2400" b="1" dirty="0" smtClean="0">
                <a:solidFill>
                  <a:srgbClr val="7030A0"/>
                </a:solidFill>
              </a:rPr>
              <a:t>Amino </a:t>
            </a:r>
            <a:r>
              <a:rPr lang="en-US" sz="2400" b="1" dirty="0" smtClean="0">
                <a:solidFill>
                  <a:srgbClr val="7030A0"/>
                </a:solidFill>
              </a:rPr>
              <a:t>acid wastes</a:t>
            </a:r>
          </a:p>
          <a:p>
            <a:r>
              <a:rPr lang="en-US" sz="2400" dirty="0" smtClean="0">
                <a:solidFill>
                  <a:schemeClr val="bg1"/>
                </a:solidFill>
              </a:rPr>
              <a:t>The main wastes from glutamic acid or lysine fermentations are cells, a liquor with a high amino acid content which can be used as an animal-feed supplement, and the salts removed from the liquor by crystallization, which is a good fertilizer.</a:t>
            </a:r>
          </a:p>
          <a:p>
            <a:r>
              <a:rPr lang="en-US" sz="2400" b="1" dirty="0" smtClean="0">
                <a:solidFill>
                  <a:srgbClr val="7030A0"/>
                </a:solidFill>
              </a:rPr>
              <a:t>Fuel alcohol wastes</a:t>
            </a:r>
          </a:p>
          <a:p>
            <a:r>
              <a:rPr lang="en-US" sz="2400" dirty="0" smtClean="0">
                <a:solidFill>
                  <a:schemeClr val="bg1"/>
                </a:solidFill>
              </a:rPr>
              <a:t>The stillage from ethanol production and wastes from starchy fermentations are, following concentration, saleable as an animal feed supplement Wastes from sugar fermentations and distillation can be digested anaerobically and the methane generated used as an energy source. Faust al. (1983) also suggest the use of CO</a:t>
            </a:r>
            <a:r>
              <a:rPr lang="en-US" sz="2400" baseline="-25000" dirty="0" smtClean="0">
                <a:solidFill>
                  <a:schemeClr val="bg1"/>
                </a:solidFill>
              </a:rPr>
              <a:t>2</a:t>
            </a:r>
            <a:r>
              <a:rPr lang="en-US" sz="2400" dirty="0" smtClean="0">
                <a:solidFill>
                  <a:schemeClr val="bg1"/>
                </a:solidFill>
              </a:rPr>
              <a:t> rich off gases in the food and beverage industries.</a:t>
            </a:r>
            <a:endParaRPr lang="en-US" sz="2400"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58425"/>
            <a:ext cx="8534400" cy="5632311"/>
          </a:xfrm>
          <a:prstGeom prst="rect">
            <a:avLst/>
          </a:prstGeom>
        </p:spPr>
        <p:txBody>
          <a:bodyPr wrap="square">
            <a:spAutoFit/>
          </a:bodyPr>
          <a:lstStyle/>
          <a:p>
            <a:pPr lvl="0"/>
            <a:r>
              <a:rPr lang="en-US" sz="2400" dirty="0" smtClean="0">
                <a:solidFill>
                  <a:prstClr val="black"/>
                </a:solidFill>
              </a:rPr>
              <a:t>   </a:t>
            </a:r>
            <a:r>
              <a:rPr lang="en-US" sz="2400" b="1" dirty="0" smtClean="0">
                <a:solidFill>
                  <a:srgbClr val="FF0000"/>
                </a:solidFill>
              </a:rPr>
              <a:t>Chemical oxygen demand" (COD)</a:t>
            </a:r>
          </a:p>
          <a:p>
            <a:pPr lvl="0">
              <a:buFont typeface="Arial" pitchFamily="34" charset="0"/>
              <a:buChar char="•"/>
            </a:pPr>
            <a:r>
              <a:rPr lang="en-US" sz="2400" dirty="0" smtClean="0">
                <a:solidFill>
                  <a:prstClr val="black"/>
                </a:solidFill>
              </a:rPr>
              <a:t>  BOD test takes 5 days it may be necessary to resort to the </a:t>
            </a:r>
          </a:p>
          <a:p>
            <a:pPr lvl="0"/>
            <a:r>
              <a:rPr lang="en-US" sz="2400" dirty="0" smtClean="0">
                <a:solidFill>
                  <a:prstClr val="black"/>
                </a:solidFill>
              </a:rPr>
              <a:t>    chemical oxygen demand" (COD), a chemical test which only </a:t>
            </a:r>
          </a:p>
          <a:p>
            <a:pPr lvl="0"/>
            <a:r>
              <a:rPr lang="en-US" sz="2400" dirty="0" smtClean="0">
                <a:solidFill>
                  <a:prstClr val="black"/>
                </a:solidFill>
              </a:rPr>
              <a:t>    takes a few hours to complete. </a:t>
            </a:r>
          </a:p>
          <a:p>
            <a:pPr lvl="0">
              <a:buFont typeface="Arial" pitchFamily="34" charset="0"/>
              <a:buChar char="•"/>
            </a:pPr>
            <a:r>
              <a:rPr lang="en-US" sz="2400" dirty="0" smtClean="0">
                <a:solidFill>
                  <a:prstClr val="black"/>
                </a:solidFill>
              </a:rPr>
              <a:t>  The test is based on treating the sample with a known amount of </a:t>
            </a:r>
          </a:p>
          <a:p>
            <a:pPr lvl="0"/>
            <a:r>
              <a:rPr lang="en-US" sz="2400" dirty="0" smtClean="0">
                <a:solidFill>
                  <a:prstClr val="black"/>
                </a:solidFill>
              </a:rPr>
              <a:t>    boiling acidic potassium dichromate solution for 2.5 to 4 hours </a:t>
            </a:r>
          </a:p>
          <a:p>
            <a:pPr lvl="0"/>
            <a:r>
              <a:rPr lang="en-US" sz="2400" dirty="0" smtClean="0">
                <a:solidFill>
                  <a:prstClr val="black"/>
                </a:solidFill>
              </a:rPr>
              <a:t>    and then titrating the excess dichromate with ferrous </a:t>
            </a:r>
            <a:r>
              <a:rPr lang="en-US" sz="2400" dirty="0" err="1" smtClean="0">
                <a:solidFill>
                  <a:prstClr val="black"/>
                </a:solidFill>
              </a:rPr>
              <a:t>sulphate</a:t>
            </a:r>
            <a:r>
              <a:rPr lang="en-US" sz="2400" dirty="0" smtClean="0">
                <a:solidFill>
                  <a:prstClr val="black"/>
                </a:solidFill>
              </a:rPr>
              <a:t> or </a:t>
            </a:r>
          </a:p>
          <a:p>
            <a:pPr lvl="0"/>
            <a:r>
              <a:rPr lang="en-US" sz="2400" dirty="0" smtClean="0">
                <a:solidFill>
                  <a:prstClr val="black"/>
                </a:solidFill>
              </a:rPr>
              <a:t>    ferrous ammonium </a:t>
            </a:r>
            <a:r>
              <a:rPr lang="en-US" sz="2400" dirty="0" err="1" smtClean="0">
                <a:solidFill>
                  <a:prstClr val="black"/>
                </a:solidFill>
              </a:rPr>
              <a:t>sulphate</a:t>
            </a:r>
            <a:r>
              <a:rPr lang="en-US" sz="2400" dirty="0" smtClean="0">
                <a:solidFill>
                  <a:prstClr val="black"/>
                </a:solidFill>
              </a:rPr>
              <a:t>. </a:t>
            </a:r>
          </a:p>
          <a:p>
            <a:pPr lvl="0">
              <a:buFont typeface="Arial" pitchFamily="34" charset="0"/>
              <a:buChar char="•"/>
            </a:pPr>
            <a:r>
              <a:rPr lang="en-US" sz="2400" dirty="0" smtClean="0">
                <a:solidFill>
                  <a:prstClr val="black"/>
                </a:solidFill>
              </a:rPr>
              <a:t>  The oxidized organic matter is taken as being proportional to the </a:t>
            </a:r>
          </a:p>
          <a:p>
            <a:pPr lvl="0"/>
            <a:r>
              <a:rPr lang="en-US" sz="2400" dirty="0" smtClean="0">
                <a:solidFill>
                  <a:prstClr val="black"/>
                </a:solidFill>
              </a:rPr>
              <a:t>     potassium dichromate utilized. </a:t>
            </a:r>
          </a:p>
          <a:p>
            <a:pPr lvl="0">
              <a:buFont typeface="Arial" pitchFamily="34" charset="0"/>
              <a:buChar char="•"/>
            </a:pPr>
            <a:r>
              <a:rPr lang="en-US" sz="2400" dirty="0" smtClean="0">
                <a:solidFill>
                  <a:prstClr val="black"/>
                </a:solidFill>
              </a:rPr>
              <a:t>  Most compounds are oxidized virtually to completion in this test, </a:t>
            </a:r>
          </a:p>
          <a:p>
            <a:pPr lvl="0"/>
            <a:r>
              <a:rPr lang="en-US" sz="2400" dirty="0" smtClean="0">
                <a:solidFill>
                  <a:prstClr val="black"/>
                </a:solidFill>
              </a:rPr>
              <a:t>    including those which are not biodegradable. </a:t>
            </a:r>
          </a:p>
          <a:p>
            <a:pPr lvl="0">
              <a:buFont typeface="Arial" pitchFamily="34" charset="0"/>
              <a:buChar char="•"/>
            </a:pPr>
            <a:r>
              <a:rPr lang="en-US" sz="2400" dirty="0" smtClean="0">
                <a:solidFill>
                  <a:prstClr val="black"/>
                </a:solidFill>
              </a:rPr>
              <a:t>  In circumstances where substances are toxic to microorganisms, </a:t>
            </a:r>
          </a:p>
          <a:p>
            <a:pPr lvl="0"/>
            <a:r>
              <a:rPr lang="en-US" sz="2400" dirty="0" smtClean="0">
                <a:solidFill>
                  <a:prstClr val="black"/>
                </a:solidFill>
              </a:rPr>
              <a:t>    the COD test may be the only suitable method available for </a:t>
            </a:r>
          </a:p>
          <a:p>
            <a:pPr lvl="0"/>
            <a:r>
              <a:rPr lang="en-US" sz="2400" dirty="0" smtClean="0">
                <a:solidFill>
                  <a:prstClr val="black"/>
                </a:solidFill>
              </a:rPr>
              <a:t>    assessing the degree of treatment required. </a:t>
            </a:r>
            <a:endParaRPr lang="en-US" sz="2400" dirty="0">
              <a:solidFill>
                <a:prstClr val="black"/>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405348"/>
            <a:ext cx="8534400" cy="3785652"/>
          </a:xfrm>
          <a:prstGeom prst="rect">
            <a:avLst/>
          </a:prstGeom>
        </p:spPr>
        <p:txBody>
          <a:bodyPr wrap="square">
            <a:spAutoFit/>
          </a:bodyPr>
          <a:lstStyle/>
          <a:p>
            <a:pPr lvl="0">
              <a:buFont typeface="Arial" pitchFamily="34" charset="0"/>
              <a:buChar char="•"/>
            </a:pPr>
            <a:r>
              <a:rPr lang="en-US" sz="2400" dirty="0" smtClean="0">
                <a:solidFill>
                  <a:prstClr val="black"/>
                </a:solidFill>
              </a:rPr>
              <a:t>  The BOD:COD ratios for sewage are normally between 0.2:1 and </a:t>
            </a:r>
          </a:p>
          <a:p>
            <a:pPr lvl="0"/>
            <a:r>
              <a:rPr lang="en-US" sz="2400" dirty="0" smtClean="0">
                <a:solidFill>
                  <a:prstClr val="black"/>
                </a:solidFill>
              </a:rPr>
              <a:t>    0.5:1. The ratio values for domestic sewage may be fairly steady. </a:t>
            </a:r>
          </a:p>
          <a:p>
            <a:pPr lvl="0">
              <a:buFont typeface="Arial" pitchFamily="34" charset="0"/>
              <a:buChar char="•"/>
            </a:pPr>
            <a:r>
              <a:rPr lang="en-US" sz="2400" dirty="0" smtClean="0">
                <a:solidFill>
                  <a:prstClr val="black"/>
                </a:solidFill>
              </a:rPr>
              <a:t>  When industrial effluents of variable composition and loading are </a:t>
            </a:r>
          </a:p>
          <a:p>
            <a:pPr lvl="0"/>
            <a:r>
              <a:rPr lang="en-US" sz="2400" dirty="0" smtClean="0">
                <a:solidFill>
                  <a:prstClr val="black"/>
                </a:solidFill>
              </a:rPr>
              <a:t>    discharged, the ratio may fluctuate considerably. </a:t>
            </a:r>
          </a:p>
          <a:p>
            <a:pPr lvl="0">
              <a:buFont typeface="Arial" pitchFamily="34" charset="0"/>
              <a:buChar char="•"/>
            </a:pPr>
            <a:r>
              <a:rPr lang="en-US" sz="2400" dirty="0" smtClean="0">
                <a:solidFill>
                  <a:prstClr val="black"/>
                </a:solidFill>
              </a:rPr>
              <a:t>  Very low BOD-COD ratios will indicate high concentrations of non </a:t>
            </a:r>
          </a:p>
          <a:p>
            <a:pPr lvl="0"/>
            <a:r>
              <a:rPr lang="en-US" sz="2400" dirty="0" smtClean="0">
                <a:solidFill>
                  <a:prstClr val="black"/>
                </a:solidFill>
              </a:rPr>
              <a:t>   biodegradable organic matter and consequently biological </a:t>
            </a:r>
          </a:p>
          <a:p>
            <a:pPr lvl="0"/>
            <a:r>
              <a:rPr lang="en-US" sz="2400" dirty="0" smtClean="0">
                <a:solidFill>
                  <a:prstClr val="black"/>
                </a:solidFill>
              </a:rPr>
              <a:t>   effluent treatment processes may be ineffective. </a:t>
            </a:r>
          </a:p>
          <a:p>
            <a:pPr lvl="0">
              <a:buFont typeface="Arial" pitchFamily="34" charset="0"/>
              <a:buChar char="•"/>
            </a:pPr>
            <a:r>
              <a:rPr lang="en-US" sz="2400" dirty="0" smtClean="0">
                <a:solidFill>
                  <a:prstClr val="black"/>
                </a:solidFill>
              </a:rPr>
              <a:t>  A number of alternative tests are available to indicate the oxygen </a:t>
            </a:r>
          </a:p>
          <a:p>
            <a:pPr lvl="0"/>
            <a:r>
              <a:rPr lang="en-US" sz="2400" dirty="0" smtClean="0">
                <a:solidFill>
                  <a:prstClr val="black"/>
                </a:solidFill>
              </a:rPr>
              <a:t>   demand of a wastewater, including total organic carbon (TOC) and </a:t>
            </a:r>
          </a:p>
          <a:p>
            <a:pPr lvl="0"/>
            <a:r>
              <a:rPr lang="en-US" sz="2400" dirty="0" smtClean="0">
                <a:solidFill>
                  <a:prstClr val="black"/>
                </a:solidFill>
              </a:rPr>
              <a:t>   permanganate value.</a:t>
            </a:r>
            <a:endParaRPr lang="en-US" sz="2400" dirty="0">
              <a:solidFill>
                <a:prstClr val="black"/>
              </a:solidFill>
            </a:endParaRPr>
          </a:p>
        </p:txBody>
      </p:sp>
    </p:spTree>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946</TotalTime>
  <Words>9544</Words>
  <Application>Microsoft Office PowerPoint</Application>
  <PresentationFormat>On-screen Show (4:3)</PresentationFormat>
  <Paragraphs>945</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Theme2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metro</cp:lastModifiedBy>
  <cp:revision>89</cp:revision>
  <dcterms:created xsi:type="dcterms:W3CDTF">2020-11-04T04:56:18Z</dcterms:created>
  <dcterms:modified xsi:type="dcterms:W3CDTF">2020-12-14T04:25:39Z</dcterms:modified>
</cp:coreProperties>
</file>